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0" r:id="rId2"/>
  </p:sldMasterIdLst>
  <p:notesMasterIdLst>
    <p:notesMasterId r:id="rId64"/>
  </p:notesMasterIdLst>
  <p:handoutMasterIdLst>
    <p:handoutMasterId r:id="rId65"/>
  </p:handoutMasterIdLst>
  <p:sldIdLst>
    <p:sldId id="386" r:id="rId3"/>
    <p:sldId id="337" r:id="rId4"/>
    <p:sldId id="338" r:id="rId5"/>
    <p:sldId id="547" r:id="rId6"/>
    <p:sldId id="548" r:id="rId7"/>
    <p:sldId id="549" r:id="rId8"/>
    <p:sldId id="550" r:id="rId9"/>
    <p:sldId id="551" r:id="rId10"/>
    <p:sldId id="552" r:id="rId11"/>
    <p:sldId id="553" r:id="rId12"/>
    <p:sldId id="554" r:id="rId13"/>
    <p:sldId id="458" r:id="rId14"/>
    <p:sldId id="471" r:id="rId15"/>
    <p:sldId id="541" r:id="rId16"/>
    <p:sldId id="459" r:id="rId17"/>
    <p:sldId id="475" r:id="rId18"/>
    <p:sldId id="460" r:id="rId19"/>
    <p:sldId id="477" r:id="rId20"/>
    <p:sldId id="542" r:id="rId21"/>
    <p:sldId id="543" r:id="rId22"/>
    <p:sldId id="461" r:id="rId23"/>
    <p:sldId id="555" r:id="rId24"/>
    <p:sldId id="556" r:id="rId25"/>
    <p:sldId id="557" r:id="rId26"/>
    <p:sldId id="558" r:id="rId27"/>
    <p:sldId id="559" r:id="rId28"/>
    <p:sldId id="560" r:id="rId29"/>
    <p:sldId id="561" r:id="rId30"/>
    <p:sldId id="462" r:id="rId31"/>
    <p:sldId id="562" r:id="rId32"/>
    <p:sldId id="463" r:id="rId33"/>
    <p:sldId id="563" r:id="rId34"/>
    <p:sldId id="564" r:id="rId35"/>
    <p:sldId id="565" r:id="rId36"/>
    <p:sldId id="566" r:id="rId37"/>
    <p:sldId id="464" r:id="rId38"/>
    <p:sldId id="567" r:id="rId39"/>
    <p:sldId id="465" r:id="rId40"/>
    <p:sldId id="568" r:id="rId41"/>
    <p:sldId id="466" r:id="rId42"/>
    <p:sldId id="569" r:id="rId43"/>
    <p:sldId id="467" r:id="rId44"/>
    <p:sldId id="570" r:id="rId45"/>
    <p:sldId id="571" r:id="rId46"/>
    <p:sldId id="468" r:id="rId47"/>
    <p:sldId id="572" r:id="rId48"/>
    <p:sldId id="573" r:id="rId49"/>
    <p:sldId id="574" r:id="rId50"/>
    <p:sldId id="575" r:id="rId51"/>
    <p:sldId id="576" r:id="rId52"/>
    <p:sldId id="577" r:id="rId53"/>
    <p:sldId id="578" r:id="rId54"/>
    <p:sldId id="579" r:id="rId55"/>
    <p:sldId id="580" r:id="rId56"/>
    <p:sldId id="581" r:id="rId57"/>
    <p:sldId id="582" r:id="rId58"/>
    <p:sldId id="583" r:id="rId59"/>
    <p:sldId id="584" r:id="rId60"/>
    <p:sldId id="585" r:id="rId61"/>
    <p:sldId id="586" r:id="rId62"/>
    <p:sldId id="508" r:id="rId63"/>
  </p:sldIdLst>
  <p:sldSz cx="9144000" cy="6858000" type="screen4x3"/>
  <p:notesSz cx="6645275" cy="97758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ожаев В.Х." initials="КВ"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00"/>
    <a:srgbClr val="00B050"/>
    <a:srgbClr val="92D050"/>
    <a:srgbClr val="FFC000"/>
    <a:srgbClr val="FF0000"/>
    <a:srgbClr val="69D0BC"/>
    <a:srgbClr val="DFEBF7"/>
    <a:srgbClr val="005FC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88605" autoAdjust="0"/>
  </p:normalViewPr>
  <p:slideViewPr>
    <p:cSldViewPr snapToGrid="0" showGuides="1">
      <p:cViewPr varScale="1">
        <p:scale>
          <a:sx n="78" d="100"/>
          <a:sy n="78" d="100"/>
        </p:scale>
        <p:origin x="1013" y="58"/>
      </p:cViewPr>
      <p:guideLst>
        <p:guide orient="horz" pos="2160"/>
        <p:guide pos="2880"/>
      </p:guideLst>
    </p:cSldViewPr>
  </p:slideViewPr>
  <p:outlineViewPr>
    <p:cViewPr>
      <p:scale>
        <a:sx n="33" d="100"/>
        <a:sy n="33" d="100"/>
      </p:scale>
      <p:origin x="0" y="-3192"/>
    </p:cViewPr>
  </p:outlineViewPr>
  <p:notesTextViewPr>
    <p:cViewPr>
      <p:scale>
        <a:sx n="75" d="100"/>
        <a:sy n="75" d="100"/>
      </p:scale>
      <p:origin x="0" y="0"/>
    </p:cViewPr>
  </p:notesTextViewPr>
  <p:sorterViewPr>
    <p:cViewPr>
      <p:scale>
        <a:sx n="125" d="100"/>
        <a:sy n="125" d="100"/>
      </p:scale>
      <p:origin x="0" y="-18306"/>
    </p:cViewPr>
  </p:sorter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50134466311504E-2"/>
          <c:y val="4.35138241059961E-2"/>
          <c:w val="0.89613436299615901"/>
          <c:h val="0.93798684668467902"/>
        </c:manualLayout>
      </c:layout>
      <c:doughnutChart>
        <c:varyColors val="1"/>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ru-RU"/>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Лист1!$A$2:$A$5</cx:f>
        <cx:lvl ptCount="4">
          <cx:pt idx="0">ПАО "Россети" 70,65%</cx:pt>
          <cx:pt idx="1">Государственная доля 0,08%</cx:pt>
          <cx:pt idx="2">Остальные 22,78%</cx:pt>
          <cx:pt idx="3">THE RUSSIAN PROSPERITY FUND 6,49%</cx:pt>
        </cx:lvl>
      </cx:strDim>
      <cx:numDim type="size">
        <cx:f>Лист1!$B$2:$B$5</cx:f>
        <cx:lvl ptCount="4" formatCode="# ##0,00">
          <cx:pt idx="0">70.650000000000006</cx:pt>
          <cx:pt idx="1">0.080000000000000002</cx:pt>
          <cx:pt idx="2">22.780000000000001</cx:pt>
          <cx:pt idx="3">6.4900000000000002</cx:pt>
        </cx:lvl>
      </cx:numDim>
    </cx:data>
  </cx:chartData>
  <cx:chart>
    <cx:plotArea>
      <cx:plotAreaRegion>
        <cx:series layoutId="sunburst" uniqueId="{9E64BC67-29C3-426F-A482-13990114924E}">
          <cx:tx>
            <cx:txData>
              <cx:f>Лист1!$B$1</cx:f>
              <cx:v>Столбец1</cx:v>
            </cx:txData>
          </cx:tx>
          <cx:dataLabels pos="inEnd">
            <cx:visibility seriesName="0" categoryName="0" value="0"/>
          </cx:dataLabels>
          <cx:dataId val="0"/>
        </cx:series>
      </cx:plotAreaRegion>
    </cx:plotArea>
    <cx:legend pos="t" align="ctr" overlay="0"/>
  </cx:chart>
</cx: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1"/>
            <a:ext cx="2879619" cy="490489"/>
          </a:xfrm>
          <a:prstGeom prst="rect">
            <a:avLst/>
          </a:prstGeom>
        </p:spPr>
        <p:txBody>
          <a:bodyPr vert="horz" lIns="89767" tIns="44883" rIns="89767" bIns="44883" rtlCol="0"/>
          <a:lstStyle>
            <a:lvl1pPr algn="l">
              <a:defRPr sz="1200"/>
            </a:lvl1pPr>
          </a:lstStyle>
          <a:p>
            <a:endParaRPr lang="ru-RU"/>
          </a:p>
        </p:txBody>
      </p:sp>
      <p:sp>
        <p:nvSpPr>
          <p:cNvPr id="3" name="Дата 2"/>
          <p:cNvSpPr>
            <a:spLocks noGrp="1"/>
          </p:cNvSpPr>
          <p:nvPr>
            <p:ph type="dt" sz="quarter" idx="1"/>
          </p:nvPr>
        </p:nvSpPr>
        <p:spPr>
          <a:xfrm>
            <a:off x="3764121" y="1"/>
            <a:ext cx="2879619" cy="490489"/>
          </a:xfrm>
          <a:prstGeom prst="rect">
            <a:avLst/>
          </a:prstGeom>
        </p:spPr>
        <p:txBody>
          <a:bodyPr vert="horz" lIns="89767" tIns="44883" rIns="89767" bIns="44883" rtlCol="0"/>
          <a:lstStyle>
            <a:lvl1pPr algn="r">
              <a:defRPr sz="1200"/>
            </a:lvl1pPr>
          </a:lstStyle>
          <a:p>
            <a:fld id="{49F18440-B6DA-4D0E-8790-1FC564B24F9B}" type="datetimeFigureOut">
              <a:rPr lang="ru-RU" smtClean="0"/>
              <a:t>22.11.2019</a:t>
            </a:fld>
            <a:endParaRPr lang="ru-RU"/>
          </a:p>
        </p:txBody>
      </p:sp>
      <p:sp>
        <p:nvSpPr>
          <p:cNvPr id="4" name="Нижний колонтитул 3"/>
          <p:cNvSpPr>
            <a:spLocks noGrp="1"/>
          </p:cNvSpPr>
          <p:nvPr>
            <p:ph type="ftr" sz="quarter" idx="2"/>
          </p:nvPr>
        </p:nvSpPr>
        <p:spPr>
          <a:xfrm>
            <a:off x="2" y="9285337"/>
            <a:ext cx="2879619" cy="490488"/>
          </a:xfrm>
          <a:prstGeom prst="rect">
            <a:avLst/>
          </a:prstGeom>
        </p:spPr>
        <p:txBody>
          <a:bodyPr vert="horz" lIns="89767" tIns="44883" rIns="89767" bIns="44883" rtlCol="0" anchor="b"/>
          <a:lstStyle>
            <a:lvl1pPr algn="l">
              <a:defRPr sz="1200"/>
            </a:lvl1pPr>
          </a:lstStyle>
          <a:p>
            <a:endParaRPr lang="ru-RU"/>
          </a:p>
        </p:txBody>
      </p:sp>
      <p:sp>
        <p:nvSpPr>
          <p:cNvPr id="5" name="Номер слайда 4"/>
          <p:cNvSpPr>
            <a:spLocks noGrp="1"/>
          </p:cNvSpPr>
          <p:nvPr>
            <p:ph type="sldNum" sz="quarter" idx="3"/>
          </p:nvPr>
        </p:nvSpPr>
        <p:spPr>
          <a:xfrm>
            <a:off x="3764121" y="9285337"/>
            <a:ext cx="2879619" cy="490488"/>
          </a:xfrm>
          <a:prstGeom prst="rect">
            <a:avLst/>
          </a:prstGeom>
        </p:spPr>
        <p:txBody>
          <a:bodyPr vert="horz" lIns="89767" tIns="44883" rIns="89767" bIns="44883" rtlCol="0" anchor="b"/>
          <a:lstStyle>
            <a:lvl1pPr algn="r">
              <a:defRPr sz="1200"/>
            </a:lvl1pPr>
          </a:lstStyle>
          <a:p>
            <a:fld id="{46D2C7C8-4DDD-4A3F-BDFD-E537502B1302}" type="slidenum">
              <a:rPr lang="ru-RU" smtClean="0"/>
              <a:t>‹#›</a:t>
            </a:fld>
            <a:endParaRPr lang="ru-RU"/>
          </a:p>
        </p:txBody>
      </p:sp>
    </p:spTree>
    <p:extLst>
      <p:ext uri="{BB962C8B-B14F-4D97-AF65-F5344CB8AC3E}">
        <p14:creationId xmlns:p14="http://schemas.microsoft.com/office/powerpoint/2010/main" val="552827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xfrm>
            <a:off x="879475" y="733425"/>
            <a:ext cx="4886325" cy="3665538"/>
          </a:xfrm>
          <a:prstGeom prst="rect">
            <a:avLst/>
          </a:prstGeom>
        </p:spPr>
        <p:txBody>
          <a:bodyPr lIns="89767" tIns="44883" rIns="89767" bIns="44883"/>
          <a:lstStyle/>
          <a:p>
            <a:endParaRPr/>
          </a:p>
        </p:txBody>
      </p:sp>
      <p:sp>
        <p:nvSpPr>
          <p:cNvPr id="416" name="Shape 416"/>
          <p:cNvSpPr>
            <a:spLocks noGrp="1"/>
          </p:cNvSpPr>
          <p:nvPr>
            <p:ph type="body" sz="quarter" idx="1"/>
          </p:nvPr>
        </p:nvSpPr>
        <p:spPr>
          <a:xfrm>
            <a:off x="886037" y="4643518"/>
            <a:ext cx="4873202" cy="4399121"/>
          </a:xfrm>
          <a:prstGeom prst="rect">
            <a:avLst/>
          </a:prstGeom>
        </p:spPr>
        <p:txBody>
          <a:bodyPr lIns="89767" tIns="44883" rIns="89767" bIns="44883"/>
          <a:lstStyle/>
          <a:p>
            <a:endParaRPr/>
          </a:p>
        </p:txBody>
      </p:sp>
    </p:spTree>
    <p:extLst>
      <p:ext uri="{BB962C8B-B14F-4D97-AF65-F5344CB8AC3E}">
        <p14:creationId xmlns:p14="http://schemas.microsoft.com/office/powerpoint/2010/main" val="564563937"/>
      </p:ext>
    </p:extLst>
  </p:cSld>
  <p:clrMap bg1="lt1" tx1="dk1" bg2="lt2" tx2="dk2" accent1="accent1" accent2="accent2" accent3="accent3" accent4="accent4" accent5="accent5" accent6="accent6" hlink="hlink" folHlink="folHlink"/>
  <p:hf hdr="0" ftr="0" dt="0"/>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p:spPr>
      </p:sp>
      <p:sp>
        <p:nvSpPr>
          <p:cNvPr id="43011" name="Заметки 2"/>
          <p:cNvSpPr>
            <a:spLocks noGrp="1"/>
          </p:cNvSpPr>
          <p:nvPr>
            <p:ph type="body" idx="1"/>
          </p:nvPr>
        </p:nvSpPr>
        <p:spPr bwMode="auto">
          <a:xfrm>
            <a:off x="192288" y="4575989"/>
            <a:ext cx="6128420" cy="4834884"/>
          </a:xfrm>
          <a:noFill/>
        </p:spPr>
        <p:txBody>
          <a:bodyPr wrap="square" numCol="1" anchor="t" anchorCtr="0" compatLnSpc="1">
            <a:prstTxWarp prst="textNoShape">
              <a:avLst/>
            </a:prstTxWarp>
          </a:bodyPr>
          <a:lstStyle/>
          <a:p>
            <a:pPr eaLnBrk="1" hangingPunct="1">
              <a:spcBef>
                <a:spcPct val="0"/>
              </a:spcBef>
            </a:pPr>
            <a:endParaRPr lang="ru-RU" altLang="ru-RU" sz="900" dirty="0"/>
          </a:p>
        </p:txBody>
      </p:sp>
      <p:sp>
        <p:nvSpPr>
          <p:cNvPr id="43012" name="Номер слайда 3"/>
          <p:cNvSpPr>
            <a:spLocks noGrp="1"/>
          </p:cNvSpPr>
          <p:nvPr>
            <p:ph type="sldNum" sz="quarter" idx="5"/>
          </p:nvPr>
        </p:nvSpPr>
        <p:spPr bwMode="auto">
          <a:xfrm>
            <a:off x="3764125" y="9283857"/>
            <a:ext cx="2879619" cy="490410"/>
          </a:xfrm>
          <a:prstGeom prst="rect">
            <a:avLst/>
          </a:prstGeom>
          <a:extLst/>
        </p:spPr>
        <p:txBody>
          <a:bodyPr wrap="square" lIns="89767" tIns="44883" rIns="89767" bIns="44883" numCol="1" anchorCtr="0" compatLnSpc="1">
            <a:prstTxWarp prst="textNoShape">
              <a:avLst/>
            </a:prstTxWarp>
          </a:bodyPr>
          <a:lstStyle>
            <a:lvl1pPr>
              <a:defRPr>
                <a:solidFill>
                  <a:schemeClr val="tx1"/>
                </a:solidFill>
                <a:latin typeface="Calibri" pitchFamily="34" charset="0"/>
              </a:defRPr>
            </a:lvl1pPr>
            <a:lvl2pPr marL="722350" indent="-277826">
              <a:defRPr>
                <a:solidFill>
                  <a:schemeClr val="tx1"/>
                </a:solidFill>
                <a:latin typeface="Calibri" pitchFamily="34" charset="0"/>
              </a:defRPr>
            </a:lvl2pPr>
            <a:lvl3pPr marL="1111305" indent="-222260">
              <a:defRPr>
                <a:solidFill>
                  <a:schemeClr val="tx1"/>
                </a:solidFill>
                <a:latin typeface="Calibri" pitchFamily="34" charset="0"/>
              </a:defRPr>
            </a:lvl3pPr>
            <a:lvl4pPr marL="1555828" indent="-222260">
              <a:defRPr>
                <a:solidFill>
                  <a:schemeClr val="tx1"/>
                </a:solidFill>
                <a:latin typeface="Calibri" pitchFamily="34" charset="0"/>
              </a:defRPr>
            </a:lvl4pPr>
            <a:lvl5pPr marL="2000349" indent="-222260">
              <a:defRPr>
                <a:solidFill>
                  <a:schemeClr val="tx1"/>
                </a:solidFill>
                <a:latin typeface="Calibri" pitchFamily="34" charset="0"/>
              </a:defRPr>
            </a:lvl5pPr>
            <a:lvl6pPr marL="2444870" indent="-222260" fontAlgn="base">
              <a:spcBef>
                <a:spcPct val="0"/>
              </a:spcBef>
              <a:spcAft>
                <a:spcPct val="0"/>
              </a:spcAft>
              <a:defRPr>
                <a:solidFill>
                  <a:schemeClr val="tx1"/>
                </a:solidFill>
                <a:latin typeface="Calibri" pitchFamily="34" charset="0"/>
              </a:defRPr>
            </a:lvl6pPr>
            <a:lvl7pPr marL="2889391" indent="-222260" fontAlgn="base">
              <a:spcBef>
                <a:spcPct val="0"/>
              </a:spcBef>
              <a:spcAft>
                <a:spcPct val="0"/>
              </a:spcAft>
              <a:defRPr>
                <a:solidFill>
                  <a:schemeClr val="tx1"/>
                </a:solidFill>
                <a:latin typeface="Calibri" pitchFamily="34" charset="0"/>
              </a:defRPr>
            </a:lvl7pPr>
            <a:lvl8pPr marL="3333914" indent="-222260" fontAlgn="base">
              <a:spcBef>
                <a:spcPct val="0"/>
              </a:spcBef>
              <a:spcAft>
                <a:spcPct val="0"/>
              </a:spcAft>
              <a:defRPr>
                <a:solidFill>
                  <a:schemeClr val="tx1"/>
                </a:solidFill>
                <a:latin typeface="Calibri" pitchFamily="34" charset="0"/>
              </a:defRPr>
            </a:lvl8pPr>
            <a:lvl9pPr marL="3778437" indent="-22226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C367B48-9AE2-40D6-9719-1ED51FBAD492}" type="slidenum">
              <a:rPr lang="ru-RU" smtClean="0">
                <a:solidFill>
                  <a:srgbClr val="000000"/>
                </a:solidFill>
              </a:rPr>
              <a:pPr fontAlgn="base">
                <a:spcBef>
                  <a:spcPct val="0"/>
                </a:spcBef>
                <a:spcAft>
                  <a:spcPct val="0"/>
                </a:spcAft>
                <a:defRPr/>
              </a:pPr>
              <a:t>2</a:t>
            </a:fld>
            <a:endParaRPr lang="ru-RU" smtClean="0">
              <a:solidFill>
                <a:srgbClr val="000000"/>
              </a:solidFill>
            </a:endParaRPr>
          </a:p>
        </p:txBody>
      </p:sp>
    </p:spTree>
    <p:extLst>
      <p:ext uri="{BB962C8B-B14F-4D97-AF65-F5344CB8AC3E}">
        <p14:creationId xmlns:p14="http://schemas.microsoft.com/office/powerpoint/2010/main" val="2957819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391604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396292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519239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100630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783406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864936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209484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35623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982149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6453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610037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420727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221701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034816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009701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434098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61170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095059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251098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267415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97646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95978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96232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968204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53518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434306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Пустой слайд с лого и заголовком">
    <p:spTree>
      <p:nvGrpSpPr>
        <p:cNvPr id="1" name=""/>
        <p:cNvGrpSpPr/>
        <p:nvPr/>
      </p:nvGrpSpPr>
      <p:grpSpPr>
        <a:xfrm>
          <a:off x="0" y="0"/>
          <a:ext cx="0" cy="0"/>
          <a:chOff x="0" y="0"/>
          <a:chExt cx="0" cy="0"/>
        </a:xfrm>
      </p:grpSpPr>
      <p:sp>
        <p:nvSpPr>
          <p:cNvPr id="63" name="Номер слайда"/>
          <p:cNvSpPr txBox="1">
            <a:spLocks noGrp="1"/>
          </p:cNvSpPr>
          <p:nvPr>
            <p:ph type="sldNum" sz="quarter" idx="2"/>
          </p:nvPr>
        </p:nvSpPr>
        <p:spPr>
          <a:xfrm>
            <a:off x="8629652" y="6318250"/>
            <a:ext cx="267059" cy="276999"/>
          </a:xfrm>
          <a:prstGeom prst="rect">
            <a:avLst/>
          </a:prstGeom>
        </p:spPr>
        <p:txBody>
          <a:bodyPr/>
          <a:lstStyle>
            <a:lvl1pPr>
              <a:defRPr sz="1200">
                <a:solidFill>
                  <a:schemeClr val="tx1"/>
                </a:solidFill>
                <a:latin typeface="PF Din Text Cond Pro Medium" panose="02000500000000020004" pitchFamily="2" charset="0"/>
              </a:defRPr>
            </a:lvl1pPr>
          </a:lstStyle>
          <a:p>
            <a:fld id="{86CB4B4D-7CA3-9044-876B-883B54F8677D}" type="slidenum">
              <a:rPr lang="ru-RU" smtClean="0"/>
              <a:pPr/>
              <a:t>‹#›</a:t>
            </a:fld>
            <a:endParaRPr lang="ru-RU" dirty="0"/>
          </a:p>
        </p:txBody>
      </p:sp>
      <p:sp>
        <p:nvSpPr>
          <p:cNvPr id="3" name="Заголовок 2"/>
          <p:cNvSpPr>
            <a:spLocks noGrp="1"/>
          </p:cNvSpPr>
          <p:nvPr>
            <p:ph type="title" hasCustomPrompt="1"/>
          </p:nvPr>
        </p:nvSpPr>
        <p:spPr>
          <a:xfrm>
            <a:off x="2273182" y="364437"/>
            <a:ext cx="5503491" cy="349201"/>
          </a:xfrm>
        </p:spPr>
        <p:txBody>
          <a:bodyPr>
            <a:noAutofit/>
          </a:bodyPr>
          <a:lstStyle>
            <a:lvl1pPr algn="l">
              <a:defRPr sz="2400">
                <a:latin typeface="PFDinTextCondPro-Medium" panose="02000500000000020004" pitchFamily="2" charset="0"/>
              </a:defRPr>
            </a:lvl1pPr>
          </a:lstStyle>
          <a:p>
            <a:r>
              <a:rPr lang="ru-RU" dirty="0" smtClean="0"/>
              <a:t>НАЗВАНИЕ СЛАЙДА</a:t>
            </a:r>
            <a:endParaRPr lang="ru-RU" dirty="0"/>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463" y="392779"/>
            <a:ext cx="1353729" cy="424800"/>
          </a:xfrm>
          <a:prstGeom prst="rect">
            <a:avLst/>
          </a:prstGeom>
        </p:spPr>
      </p:pic>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EE9BEF0-BEFB-4A07-A3AC-2125A9C0C0E1}" type="datetimeFigureOut">
              <a:rPr lang="ru-RU" smtClean="0"/>
              <a:t>22.11.2019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60365F-83BE-4B4D-A51C-25C6FFED0572}" type="slidenum">
              <a:rPr lang="ru-RU" smtClean="0"/>
              <a:t>‹#›</a:t>
            </a:fld>
            <a:endParaRPr lang="ru-RU"/>
          </a:p>
        </p:txBody>
      </p:sp>
    </p:spTree>
    <p:extLst>
      <p:ext uri="{BB962C8B-B14F-4D97-AF65-F5344CB8AC3E}">
        <p14:creationId xmlns:p14="http://schemas.microsoft.com/office/powerpoint/2010/main" val="33138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EE9BEF0-BEFB-4A07-A3AC-2125A9C0C0E1}" type="datetimeFigureOut">
              <a:rPr lang="ru-RU" smtClean="0"/>
              <a:t>22.11.2019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60365F-83BE-4B4D-A51C-25C6FFED0572}" type="slidenum">
              <a:rPr lang="ru-RU" smtClean="0"/>
              <a:t>‹#›</a:t>
            </a:fld>
            <a:endParaRPr lang="ru-RU"/>
          </a:p>
        </p:txBody>
      </p:sp>
    </p:spTree>
    <p:extLst>
      <p:ext uri="{BB962C8B-B14F-4D97-AF65-F5344CB8AC3E}">
        <p14:creationId xmlns:p14="http://schemas.microsoft.com/office/powerpoint/2010/main" val="2214650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E9BEF0-BEFB-4A07-A3AC-2125A9C0C0E1}" type="datetimeFigureOut">
              <a:rPr lang="ru-RU" smtClean="0"/>
              <a:t>22.11.2019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60365F-83BE-4B4D-A51C-25C6FFED0572}" type="slidenum">
              <a:rPr lang="ru-RU" smtClean="0"/>
              <a:t>‹#›</a:t>
            </a:fld>
            <a:endParaRPr lang="ru-RU"/>
          </a:p>
        </p:txBody>
      </p:sp>
    </p:spTree>
    <p:extLst>
      <p:ext uri="{BB962C8B-B14F-4D97-AF65-F5344CB8AC3E}">
        <p14:creationId xmlns:p14="http://schemas.microsoft.com/office/powerpoint/2010/main" val="4116513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EE9BEF0-BEFB-4A07-A3AC-2125A9C0C0E1}" type="datetimeFigureOut">
              <a:rPr lang="ru-RU" smtClean="0"/>
              <a:t>22.11.2019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60365F-83BE-4B4D-A51C-25C6FFED0572}" type="slidenum">
              <a:rPr lang="ru-RU" smtClean="0"/>
              <a:t>‹#›</a:t>
            </a:fld>
            <a:endParaRPr lang="ru-RU"/>
          </a:p>
        </p:txBody>
      </p:sp>
    </p:spTree>
    <p:extLst>
      <p:ext uri="{BB962C8B-B14F-4D97-AF65-F5344CB8AC3E}">
        <p14:creationId xmlns:p14="http://schemas.microsoft.com/office/powerpoint/2010/main" val="419045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EE9BEF0-BEFB-4A07-A3AC-2125A9C0C0E1}" type="datetimeFigureOut">
              <a:rPr lang="ru-RU" smtClean="0"/>
              <a:t>22.11.2019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760365F-83BE-4B4D-A51C-25C6FFED0572}" type="slidenum">
              <a:rPr lang="ru-RU" smtClean="0"/>
              <a:t>‹#›</a:t>
            </a:fld>
            <a:endParaRPr lang="ru-RU"/>
          </a:p>
        </p:txBody>
      </p:sp>
    </p:spTree>
    <p:extLst>
      <p:ext uri="{BB962C8B-B14F-4D97-AF65-F5344CB8AC3E}">
        <p14:creationId xmlns:p14="http://schemas.microsoft.com/office/powerpoint/2010/main" val="1698285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EE9BEF0-BEFB-4A07-A3AC-2125A9C0C0E1}" type="datetimeFigureOut">
              <a:rPr lang="ru-RU" smtClean="0"/>
              <a:t>22.11.2019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760365F-83BE-4B4D-A51C-25C6FFED0572}" type="slidenum">
              <a:rPr lang="ru-RU" smtClean="0"/>
              <a:t>‹#›</a:t>
            </a:fld>
            <a:endParaRPr lang="ru-RU"/>
          </a:p>
        </p:txBody>
      </p:sp>
    </p:spTree>
    <p:extLst>
      <p:ext uri="{BB962C8B-B14F-4D97-AF65-F5344CB8AC3E}">
        <p14:creationId xmlns:p14="http://schemas.microsoft.com/office/powerpoint/2010/main" val="1088548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E9BEF0-BEFB-4A07-A3AC-2125A9C0C0E1}" type="datetimeFigureOut">
              <a:rPr lang="ru-RU" smtClean="0"/>
              <a:t>22.11.2019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760365F-83BE-4B4D-A51C-25C6FFED0572}" type="slidenum">
              <a:rPr lang="ru-RU" smtClean="0"/>
              <a:t>‹#›</a:t>
            </a:fld>
            <a:endParaRPr lang="ru-RU"/>
          </a:p>
        </p:txBody>
      </p:sp>
    </p:spTree>
    <p:extLst>
      <p:ext uri="{BB962C8B-B14F-4D97-AF65-F5344CB8AC3E}">
        <p14:creationId xmlns:p14="http://schemas.microsoft.com/office/powerpoint/2010/main" val="2815135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E9BEF0-BEFB-4A07-A3AC-2125A9C0C0E1}" type="datetimeFigureOut">
              <a:rPr lang="ru-RU" smtClean="0"/>
              <a:t>22.11.2019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60365F-83BE-4B4D-A51C-25C6FFED0572}" type="slidenum">
              <a:rPr lang="ru-RU" smtClean="0"/>
              <a:t>‹#›</a:t>
            </a:fld>
            <a:endParaRPr lang="ru-RU"/>
          </a:p>
        </p:txBody>
      </p:sp>
    </p:spTree>
    <p:extLst>
      <p:ext uri="{BB962C8B-B14F-4D97-AF65-F5344CB8AC3E}">
        <p14:creationId xmlns:p14="http://schemas.microsoft.com/office/powerpoint/2010/main" val="859952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E9BEF0-BEFB-4A07-A3AC-2125A9C0C0E1}" type="datetimeFigureOut">
              <a:rPr lang="ru-RU" smtClean="0"/>
              <a:t>22.11.2019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60365F-83BE-4B4D-A51C-25C6FFED0572}" type="slidenum">
              <a:rPr lang="ru-RU" smtClean="0"/>
              <a:t>‹#›</a:t>
            </a:fld>
            <a:endParaRPr lang="ru-RU"/>
          </a:p>
        </p:txBody>
      </p:sp>
    </p:spTree>
    <p:extLst>
      <p:ext uri="{BB962C8B-B14F-4D97-AF65-F5344CB8AC3E}">
        <p14:creationId xmlns:p14="http://schemas.microsoft.com/office/powerpoint/2010/main" val="3989060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EE9BEF0-BEFB-4A07-A3AC-2125A9C0C0E1}" type="datetimeFigureOut">
              <a:rPr lang="ru-RU" smtClean="0"/>
              <a:t>22.11.2019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60365F-83BE-4B4D-A51C-25C6FFED0572}" type="slidenum">
              <a:rPr lang="ru-RU" smtClean="0"/>
              <a:t>‹#›</a:t>
            </a:fld>
            <a:endParaRPr lang="ru-RU"/>
          </a:p>
        </p:txBody>
      </p:sp>
    </p:spTree>
    <p:extLst>
      <p:ext uri="{BB962C8B-B14F-4D97-AF65-F5344CB8AC3E}">
        <p14:creationId xmlns:p14="http://schemas.microsoft.com/office/powerpoint/2010/main" val="206664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1_Пустой слайд с лого">
    <p:spTree>
      <p:nvGrpSpPr>
        <p:cNvPr id="1" name=""/>
        <p:cNvGrpSpPr/>
        <p:nvPr/>
      </p:nvGrpSpPr>
      <p:grpSpPr>
        <a:xfrm>
          <a:off x="0" y="0"/>
          <a:ext cx="0" cy="0"/>
          <a:chOff x="0" y="0"/>
          <a:chExt cx="0" cy="0"/>
        </a:xfrm>
      </p:grpSpPr>
      <p:sp>
        <p:nvSpPr>
          <p:cNvPr id="2" name="Номер слайда"/>
          <p:cNvSpPr txBox="1">
            <a:spLocks noGrp="1"/>
          </p:cNvSpPr>
          <p:nvPr>
            <p:ph type="sldNum" sz="quarter" idx="2"/>
          </p:nvPr>
        </p:nvSpPr>
        <p:spPr>
          <a:xfrm>
            <a:off x="8629652" y="6318250"/>
            <a:ext cx="267059" cy="276999"/>
          </a:xfrm>
          <a:prstGeom prst="rect">
            <a:avLst/>
          </a:prstGeom>
        </p:spPr>
        <p:txBody>
          <a:bodyPr/>
          <a:lstStyle>
            <a:lvl1pPr>
              <a:defRPr sz="1200">
                <a:solidFill>
                  <a:schemeClr val="tx1"/>
                </a:solidFill>
                <a:latin typeface="PF Din Text Cond Pro Medium" panose="02000500000000020004" pitchFamily="2" charset="0"/>
              </a:defRPr>
            </a:lvl1pPr>
          </a:lstStyle>
          <a:p>
            <a:fld id="{86CB4B4D-7CA3-9044-876B-883B54F8677D}" type="slidenum">
              <a:rPr lang="ru-RU" smtClean="0"/>
              <a:pPr/>
              <a:t>‹#›</a:t>
            </a:fld>
            <a:endParaRPr lang="ru-RU" dirty="0"/>
          </a:p>
        </p:txBody>
      </p:sp>
    </p:spTree>
    <p:extLst>
      <p:ext uri="{BB962C8B-B14F-4D97-AF65-F5344CB8AC3E}">
        <p14:creationId xmlns:p14="http://schemas.microsoft.com/office/powerpoint/2010/main" val="7476262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EE9BEF0-BEFB-4A07-A3AC-2125A9C0C0E1}" type="datetimeFigureOut">
              <a:rPr lang="ru-RU" smtClean="0"/>
              <a:t>22.11.2019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60365F-83BE-4B4D-A51C-25C6FFED0572}" type="slidenum">
              <a:rPr lang="ru-RU" smtClean="0"/>
              <a:t>‹#›</a:t>
            </a:fld>
            <a:endParaRPr lang="ru-RU"/>
          </a:p>
        </p:txBody>
      </p:sp>
    </p:spTree>
    <p:extLst>
      <p:ext uri="{BB962C8B-B14F-4D97-AF65-F5344CB8AC3E}">
        <p14:creationId xmlns:p14="http://schemas.microsoft.com/office/powerpoint/2010/main" val="2015602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подраздел с заголовком">
    <p:bg>
      <p:bgPr>
        <a:solidFill>
          <a:srgbClr val="4F81BD"/>
        </a:solidFill>
        <a:effectLst/>
      </p:bgPr>
    </p:bg>
    <p:spTree>
      <p:nvGrpSpPr>
        <p:cNvPr id="1" name=""/>
        <p:cNvGrpSpPr/>
        <p:nvPr/>
      </p:nvGrpSpPr>
      <p:grpSpPr>
        <a:xfrm>
          <a:off x="0" y="0"/>
          <a:ext cx="0" cy="0"/>
          <a:chOff x="0" y="0"/>
          <a:chExt cx="0" cy="0"/>
        </a:xfrm>
      </p:grpSpPr>
      <p:sp>
        <p:nvSpPr>
          <p:cNvPr id="140" name="Номер слайда"/>
          <p:cNvSpPr txBox="1">
            <a:spLocks noGrp="1"/>
          </p:cNvSpPr>
          <p:nvPr>
            <p:ph type="sldNum" sz="quarter" idx="2"/>
          </p:nvPr>
        </p:nvSpPr>
        <p:spPr>
          <a:xfrm>
            <a:off x="8411730" y="6400417"/>
            <a:ext cx="275073" cy="276999"/>
          </a:xfrm>
          <a:prstGeom prst="rect">
            <a:avLst/>
          </a:prstGeom>
        </p:spPr>
        <p:txBody>
          <a:bodyPr anchor="ctr"/>
          <a:lstStyle>
            <a:lvl1pPr algn="r">
              <a:defRPr sz="1200">
                <a:solidFill>
                  <a:srgbClr val="FFFFFF"/>
                </a:solidFill>
                <a:latin typeface="PF Din Text Cond Pro Medium" panose="02000500000000020004" pitchFamily="2" charset="0"/>
              </a:defRPr>
            </a:lvl1pPr>
          </a:lstStyle>
          <a:p>
            <a:fld id="{86CB4B4D-7CA3-9044-876B-883B54F8677D}" type="slidenum">
              <a:rPr lang="ru-RU" smtClean="0"/>
              <a:pPr/>
              <a:t>‹#›</a:t>
            </a:fld>
            <a:endParaRPr lang="ru-RU" dirty="0"/>
          </a:p>
        </p:txBody>
      </p:sp>
      <p:sp>
        <p:nvSpPr>
          <p:cNvPr id="4" name="Заголовок 3"/>
          <p:cNvSpPr>
            <a:spLocks noGrp="1"/>
          </p:cNvSpPr>
          <p:nvPr>
            <p:ph type="title" hasCustomPrompt="1"/>
          </p:nvPr>
        </p:nvSpPr>
        <p:spPr>
          <a:xfrm>
            <a:off x="893050" y="3530591"/>
            <a:ext cx="5106098" cy="460296"/>
          </a:xfrm>
        </p:spPr>
        <p:txBody>
          <a:bodyPr>
            <a:noAutofit/>
          </a:bodyPr>
          <a:lstStyle>
            <a:lvl1pPr algn="l">
              <a:defRPr sz="2600">
                <a:solidFill>
                  <a:schemeClr val="bg1"/>
                </a:solidFill>
                <a:latin typeface="PFDinTextCondPro-Medium" panose="02000500000000020004" pitchFamily="2" charset="0"/>
              </a:defRPr>
            </a:lvl1pPr>
          </a:lstStyle>
          <a:p>
            <a:r>
              <a:rPr lang="ru-RU" dirty="0" smtClean="0"/>
              <a:t>ОБРАЗЕЦ ЗАГОЛОВКА</a:t>
            </a:r>
            <a:endParaRPr lang="ru-RU" dirty="0"/>
          </a:p>
        </p:txBody>
      </p:sp>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050" y="2424993"/>
            <a:ext cx="1949487" cy="612000"/>
          </a:xfrm>
          <a:prstGeom prst="rect">
            <a:avLst/>
          </a:prstGeom>
        </p:spPr>
      </p:pic>
    </p:spTree>
    <p:extLst>
      <p:ext uri="{BB962C8B-B14F-4D97-AF65-F5344CB8AC3E}">
        <p14:creationId xmlns:p14="http://schemas.microsoft.com/office/powerpoint/2010/main" val="942784134"/>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Пустой слайд с лого и заголовком">
    <p:spTree>
      <p:nvGrpSpPr>
        <p:cNvPr id="1" name=""/>
        <p:cNvGrpSpPr/>
        <p:nvPr/>
      </p:nvGrpSpPr>
      <p:grpSpPr>
        <a:xfrm>
          <a:off x="0" y="0"/>
          <a:ext cx="0" cy="0"/>
          <a:chOff x="0" y="0"/>
          <a:chExt cx="0" cy="0"/>
        </a:xfrm>
      </p:grpSpPr>
      <p:sp>
        <p:nvSpPr>
          <p:cNvPr id="63" name="Номер слайда"/>
          <p:cNvSpPr txBox="1">
            <a:spLocks noGrp="1"/>
          </p:cNvSpPr>
          <p:nvPr>
            <p:ph type="sldNum" sz="quarter" idx="2"/>
          </p:nvPr>
        </p:nvSpPr>
        <p:spPr>
          <a:xfrm>
            <a:off x="8629652" y="6318250"/>
            <a:ext cx="267059" cy="276999"/>
          </a:xfrm>
          <a:prstGeom prst="rect">
            <a:avLst/>
          </a:prstGeom>
        </p:spPr>
        <p:txBody>
          <a:bodyPr/>
          <a:lstStyle>
            <a:lvl1pPr>
              <a:defRPr sz="1200">
                <a:solidFill>
                  <a:schemeClr val="tx1"/>
                </a:solidFill>
                <a:latin typeface="PF Din Text Cond Pro Medium" panose="02000500000000020004" pitchFamily="2" charset="0"/>
              </a:defRPr>
            </a:lvl1pPr>
          </a:lstStyle>
          <a:p>
            <a:fld id="{86CB4B4D-7CA3-9044-876B-883B54F8677D}" type="slidenum">
              <a:rPr lang="ru-RU" smtClean="0"/>
              <a:pPr/>
              <a:t>‹#›</a:t>
            </a:fld>
            <a:endParaRPr lang="ru-RU" dirty="0"/>
          </a:p>
        </p:txBody>
      </p:sp>
      <p:sp>
        <p:nvSpPr>
          <p:cNvPr id="3" name="Заголовок 2"/>
          <p:cNvSpPr>
            <a:spLocks noGrp="1"/>
          </p:cNvSpPr>
          <p:nvPr>
            <p:ph type="title" hasCustomPrompt="1"/>
          </p:nvPr>
        </p:nvSpPr>
        <p:spPr>
          <a:xfrm>
            <a:off x="2273182" y="364437"/>
            <a:ext cx="5503491" cy="349201"/>
          </a:xfrm>
        </p:spPr>
        <p:txBody>
          <a:bodyPr>
            <a:noAutofit/>
          </a:bodyPr>
          <a:lstStyle>
            <a:lvl1pPr algn="l">
              <a:defRPr sz="2400">
                <a:latin typeface="PFDinTextCondPro-Medium" panose="02000500000000020004" pitchFamily="2" charset="0"/>
              </a:defRPr>
            </a:lvl1pPr>
          </a:lstStyle>
          <a:p>
            <a:r>
              <a:rPr lang="ru-RU" dirty="0" smtClean="0"/>
              <a:t>НАЗВАНИЕ СЛАЙДА</a:t>
            </a:r>
            <a:endParaRPr lang="ru-RU" dirty="0"/>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463" y="392779"/>
            <a:ext cx="1353729" cy="424800"/>
          </a:xfrm>
          <a:prstGeom prst="rect">
            <a:avLst/>
          </a:prstGeom>
        </p:spPr>
      </p:pic>
    </p:spTree>
    <p:extLst>
      <p:ext uri="{BB962C8B-B14F-4D97-AF65-F5344CB8AC3E}">
        <p14:creationId xmlns:p14="http://schemas.microsoft.com/office/powerpoint/2010/main" val="1774510133"/>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подраздел с заголовком">
    <p:bg>
      <p:bgPr>
        <a:solidFill>
          <a:srgbClr val="4F81BD"/>
        </a:solidFill>
        <a:effectLst/>
      </p:bgPr>
    </p:bg>
    <p:spTree>
      <p:nvGrpSpPr>
        <p:cNvPr id="1" name=""/>
        <p:cNvGrpSpPr/>
        <p:nvPr/>
      </p:nvGrpSpPr>
      <p:grpSpPr>
        <a:xfrm>
          <a:off x="0" y="0"/>
          <a:ext cx="0" cy="0"/>
          <a:chOff x="0" y="0"/>
          <a:chExt cx="0" cy="0"/>
        </a:xfrm>
      </p:grpSpPr>
      <p:sp>
        <p:nvSpPr>
          <p:cNvPr id="140" name="Номер слайда"/>
          <p:cNvSpPr txBox="1">
            <a:spLocks noGrp="1"/>
          </p:cNvSpPr>
          <p:nvPr>
            <p:ph type="sldNum" sz="quarter" idx="2"/>
          </p:nvPr>
        </p:nvSpPr>
        <p:spPr>
          <a:xfrm>
            <a:off x="8411730" y="6400417"/>
            <a:ext cx="275073" cy="276999"/>
          </a:xfrm>
          <a:prstGeom prst="rect">
            <a:avLst/>
          </a:prstGeom>
        </p:spPr>
        <p:txBody>
          <a:bodyPr anchor="ctr"/>
          <a:lstStyle>
            <a:lvl1pPr algn="r">
              <a:defRPr sz="1200">
                <a:solidFill>
                  <a:srgbClr val="FFFFFF"/>
                </a:solidFill>
                <a:latin typeface="PF Din Text Cond Pro Medium" panose="02000500000000020004" pitchFamily="2" charset="0"/>
              </a:defRPr>
            </a:lvl1pPr>
          </a:lstStyle>
          <a:p>
            <a:fld id="{86CB4B4D-7CA3-9044-876B-883B54F8677D}" type="slidenum">
              <a:rPr lang="ru-RU" smtClean="0"/>
              <a:pPr/>
              <a:t>‹#›</a:t>
            </a:fld>
            <a:endParaRPr lang="ru-RU" dirty="0"/>
          </a:p>
        </p:txBody>
      </p:sp>
      <p:sp>
        <p:nvSpPr>
          <p:cNvPr id="4" name="Заголовок 3"/>
          <p:cNvSpPr>
            <a:spLocks noGrp="1"/>
          </p:cNvSpPr>
          <p:nvPr>
            <p:ph type="title" hasCustomPrompt="1"/>
          </p:nvPr>
        </p:nvSpPr>
        <p:spPr>
          <a:xfrm>
            <a:off x="893050" y="3530591"/>
            <a:ext cx="5106098" cy="460296"/>
          </a:xfrm>
        </p:spPr>
        <p:txBody>
          <a:bodyPr>
            <a:noAutofit/>
          </a:bodyPr>
          <a:lstStyle>
            <a:lvl1pPr algn="l">
              <a:defRPr sz="2600">
                <a:solidFill>
                  <a:schemeClr val="bg1"/>
                </a:solidFill>
                <a:latin typeface="PFDinTextCondPro-Medium" panose="02000500000000020004" pitchFamily="2" charset="0"/>
              </a:defRPr>
            </a:lvl1pPr>
          </a:lstStyle>
          <a:p>
            <a:r>
              <a:rPr lang="ru-RU" dirty="0" smtClean="0"/>
              <a:t>ОБРАЗЕЦ ЗАГОЛОВКА</a:t>
            </a:r>
            <a:endParaRPr lang="ru-RU" dirty="0"/>
          </a:p>
        </p:txBody>
      </p:sp>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050" y="2424993"/>
            <a:ext cx="1949487" cy="612000"/>
          </a:xfrm>
          <a:prstGeom prst="rect">
            <a:avLst/>
          </a:prstGeom>
        </p:spPr>
      </p:pic>
    </p:spTree>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шмуцтитул с нумерацией">
    <p:bg>
      <p:bgPr>
        <a:solidFill>
          <a:srgbClr val="4F81BD"/>
        </a:solidFill>
        <a:effectLst/>
      </p:bgPr>
    </p:bg>
    <p:spTree>
      <p:nvGrpSpPr>
        <p:cNvPr id="1" name=""/>
        <p:cNvGrpSpPr/>
        <p:nvPr/>
      </p:nvGrpSpPr>
      <p:grpSpPr>
        <a:xfrm>
          <a:off x="0" y="0"/>
          <a:ext cx="0" cy="0"/>
          <a:chOff x="0" y="0"/>
          <a:chExt cx="0" cy="0"/>
        </a:xfrm>
      </p:grpSpPr>
      <p:sp>
        <p:nvSpPr>
          <p:cNvPr id="409" name="Номер слайда"/>
          <p:cNvSpPr txBox="1">
            <a:spLocks noGrp="1"/>
          </p:cNvSpPr>
          <p:nvPr>
            <p:ph type="sldNum" sz="quarter" idx="2"/>
          </p:nvPr>
        </p:nvSpPr>
        <p:spPr>
          <a:xfrm>
            <a:off x="8635316" y="6400347"/>
            <a:ext cx="275025" cy="276948"/>
          </a:xfrm>
          <a:prstGeom prst="rect">
            <a:avLst/>
          </a:prstGeom>
        </p:spPr>
        <p:txBody>
          <a:bodyPr lIns="45695" tIns="45695" rIns="45695" bIns="45695" anchor="ctr"/>
          <a:lstStyle>
            <a:lvl1pPr algn="r">
              <a:defRPr sz="1200">
                <a:solidFill>
                  <a:srgbClr val="FFFFFF"/>
                </a:solidFill>
                <a:latin typeface="PF Din Text Cond Pro Medium" panose="02000500000000020004" pitchFamily="2" charset="0"/>
              </a:defRPr>
            </a:lvl1pPr>
          </a:lstStyle>
          <a:p>
            <a:fld id="{86CB4B4D-7CA3-9044-876B-883B54F8677D}" type="slidenum">
              <a:rPr lang="ru-RU" smtClean="0"/>
              <a:pPr/>
              <a:t>‹#›</a:t>
            </a:fld>
            <a:endParaRPr lang="ru-RU" dirty="0"/>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обложка">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1"/>
            <a:ext cx="9144000" cy="6857698"/>
          </a:xfrm>
          <a:prstGeom prst="rect">
            <a:avLst/>
          </a:prstGeom>
        </p:spPr>
      </p:pic>
      <p:sp>
        <p:nvSpPr>
          <p:cNvPr id="4" name="Текст 1"/>
          <p:cNvSpPr txBox="1"/>
          <p:nvPr userDrawn="1"/>
        </p:nvSpPr>
        <p:spPr>
          <a:xfrm>
            <a:off x="1007604" y="3506689"/>
            <a:ext cx="7200801" cy="7315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600">
                <a:solidFill>
                  <a:srgbClr val="FFFFFF"/>
                </a:solidFill>
                <a:latin typeface="PFDinTextCondPro-Medium"/>
                <a:ea typeface="PFDinTextCondPro-Medium"/>
                <a:cs typeface="PFDinTextCondPro-Medium"/>
                <a:sym typeface="PFDinTextCondPro-Medium"/>
              </a:defRPr>
            </a:pPr>
            <a:r>
              <a:rPr dirty="0"/>
              <a:t>ЗАГОЛОВОК ПРЕЗЕНТАЦИИ </a:t>
            </a:r>
          </a:p>
          <a:p>
            <a:pPr algn="ctr">
              <a:defRPr>
                <a:solidFill>
                  <a:srgbClr val="FFFFFF"/>
                </a:solidFill>
                <a:latin typeface="PFDinTextCondPro-Medium"/>
                <a:ea typeface="PFDinTextCondPro-Medium"/>
                <a:cs typeface="PFDinTextCondPro-Medium"/>
                <a:sym typeface="PFDinTextCondPro-Medium"/>
              </a:defRPr>
            </a:pPr>
            <a:r>
              <a:rPr dirty="0"/>
              <a:t> Din Text Cond Pro Medium (24-26, </a:t>
            </a:r>
            <a:r>
              <a:rPr dirty="0" err="1"/>
              <a:t>белый</a:t>
            </a:r>
            <a:r>
              <a:rPr dirty="0"/>
              <a:t>) </a:t>
            </a:r>
          </a:p>
        </p:txBody>
      </p:sp>
      <p:sp>
        <p:nvSpPr>
          <p:cNvPr id="5" name="Текст 3"/>
          <p:cNvSpPr txBox="1"/>
          <p:nvPr userDrawn="1"/>
        </p:nvSpPr>
        <p:spPr>
          <a:xfrm>
            <a:off x="3161008" y="5427879"/>
            <a:ext cx="2592290"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500">
                <a:solidFill>
                  <a:srgbClr val="FFFFFF"/>
                </a:solidFill>
                <a:latin typeface="PFDinTextCondPro-Regular"/>
                <a:ea typeface="PFDinTextCondPro-Regular"/>
                <a:cs typeface="PFDinTextCondPro-Regular"/>
                <a:sym typeface="PFDinTextCondPro-Regular"/>
              </a:defRPr>
            </a:lvl1pPr>
          </a:lstStyle>
          <a:p>
            <a:r>
              <a:rPr lang="ru-RU" sz="1200" dirty="0" smtClean="0"/>
              <a:t>ХХХХ</a:t>
            </a:r>
            <a:r>
              <a:rPr sz="1200" dirty="0" smtClean="0"/>
              <a:t> </a:t>
            </a:r>
            <a:r>
              <a:rPr sz="1200" dirty="0"/>
              <a:t>2019</a:t>
            </a:r>
          </a:p>
        </p:txBody>
      </p:sp>
      <p:sp>
        <p:nvSpPr>
          <p:cNvPr id="6" name="Текст 1"/>
          <p:cNvSpPr txBox="1"/>
          <p:nvPr userDrawn="1"/>
        </p:nvSpPr>
        <p:spPr>
          <a:xfrm>
            <a:off x="971599" y="4518084"/>
            <a:ext cx="7200802" cy="629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000">
                <a:solidFill>
                  <a:srgbClr val="FFFFFF"/>
                </a:solidFill>
                <a:latin typeface="PFDinTextCondPro-Medium"/>
                <a:ea typeface="PFDinTextCondPro-Medium"/>
                <a:cs typeface="PFDinTextCondPro-Medium"/>
                <a:sym typeface="PFDinTextCondPro-Medium"/>
              </a:defRPr>
            </a:pPr>
            <a:r>
              <a:t>Докладчик</a:t>
            </a:r>
          </a:p>
          <a:p>
            <a:pPr algn="ctr">
              <a:defRPr>
                <a:solidFill>
                  <a:srgbClr val="FFFFFF"/>
                </a:solidFill>
                <a:latin typeface="PFDinTextCondPro-Medium"/>
                <a:ea typeface="PFDinTextCondPro-Medium"/>
                <a:cs typeface="PFDinTextCondPro-Medium"/>
                <a:sym typeface="PFDinTextCondPro-Medium"/>
              </a:defRPr>
            </a:pPr>
            <a:r>
              <a:t> Din Text Cond Pro Medium (20, белый)</a:t>
            </a:r>
          </a:p>
        </p:txBody>
      </p:sp>
    </p:spTree>
    <p:extLst>
      <p:ext uri="{BB962C8B-B14F-4D97-AF65-F5344CB8AC3E}">
        <p14:creationId xmlns:p14="http://schemas.microsoft.com/office/powerpoint/2010/main" val="2404309693"/>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пустой лист с презентацией">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1"/>
            <a:ext cx="9144000" cy="6857698"/>
          </a:xfrm>
          <a:prstGeom prst="rect">
            <a:avLst/>
          </a:prstGeom>
        </p:spPr>
      </p:pic>
    </p:spTree>
    <p:extLst>
      <p:ext uri="{BB962C8B-B14F-4D97-AF65-F5344CB8AC3E}">
        <p14:creationId xmlns:p14="http://schemas.microsoft.com/office/powerpoint/2010/main" val="172363768"/>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пустой лист с презентацией">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2621" y="5964654"/>
            <a:ext cx="1868400" cy="893346"/>
          </a:xfrm>
          <a:prstGeom prst="rect">
            <a:avLst/>
          </a:prstGeom>
        </p:spPr>
      </p:pic>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1720" y="0"/>
            <a:ext cx="1868400" cy="2178664"/>
          </a:xfrm>
          <a:prstGeom prst="rect">
            <a:avLst/>
          </a:prstGeom>
        </p:spPr>
      </p:pic>
    </p:spTree>
    <p:extLst>
      <p:ext uri="{BB962C8B-B14F-4D97-AF65-F5344CB8AC3E}">
        <p14:creationId xmlns:p14="http://schemas.microsoft.com/office/powerpoint/2010/main" val="2588962133"/>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пустой лист с презентацией">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1721" y="150"/>
            <a:ext cx="1869300" cy="2179713"/>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2621" y="5964654"/>
            <a:ext cx="1868400" cy="893346"/>
          </a:xfrm>
          <a:prstGeom prst="rect">
            <a:avLst/>
          </a:prstGeom>
        </p:spPr>
      </p:pic>
    </p:spTree>
    <p:extLst>
      <p:ext uri="{BB962C8B-B14F-4D97-AF65-F5344CB8AC3E}">
        <p14:creationId xmlns:p14="http://schemas.microsoft.com/office/powerpoint/2010/main" val="929849299"/>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Пустой слайд">
    <p:bg>
      <p:bgPr>
        <a:solidFill>
          <a:srgbClr val="4F81BD"/>
        </a:solidFill>
        <a:effectLst/>
      </p:bgPr>
    </p:bg>
    <p:spTree>
      <p:nvGrpSpPr>
        <p:cNvPr id="1" name=""/>
        <p:cNvGrpSpPr/>
        <p:nvPr/>
      </p:nvGrpSpPr>
      <p:grpSpPr>
        <a:xfrm>
          <a:off x="0" y="0"/>
          <a:ext cx="0" cy="0"/>
          <a:chOff x="0" y="0"/>
          <a:chExt cx="0" cy="0"/>
        </a:xfrm>
      </p:grpSpPr>
      <p:sp>
        <p:nvSpPr>
          <p:cNvPr id="140" name="Номер слайда"/>
          <p:cNvSpPr txBox="1">
            <a:spLocks noGrp="1"/>
          </p:cNvSpPr>
          <p:nvPr>
            <p:ph type="sldNum" sz="quarter" idx="2"/>
          </p:nvPr>
        </p:nvSpPr>
        <p:spPr>
          <a:xfrm>
            <a:off x="8411730" y="6400417"/>
            <a:ext cx="275073" cy="276999"/>
          </a:xfrm>
          <a:prstGeom prst="rect">
            <a:avLst/>
          </a:prstGeom>
        </p:spPr>
        <p:txBody>
          <a:bodyPr anchor="ctr"/>
          <a:lstStyle>
            <a:lvl1pPr algn="r">
              <a:defRPr sz="1200">
                <a:solidFill>
                  <a:srgbClr val="FFFFFF"/>
                </a:solidFill>
                <a:latin typeface="PF Din Text Cond Pro Medium" panose="02000500000000020004" pitchFamily="2" charset="0"/>
              </a:defRPr>
            </a:lvl1pPr>
          </a:lstStyle>
          <a:p>
            <a:fld id="{86CB4B4D-7CA3-9044-876B-883B54F8677D}" type="slidenum">
              <a:rPr lang="ru-RU" smtClean="0"/>
              <a:pPr/>
              <a:t>‹#›</a:t>
            </a:fld>
            <a:endParaRPr lang="ru-RU" dirty="0"/>
          </a:p>
        </p:txBody>
      </p:sp>
      <p:pic>
        <p:nvPicPr>
          <p:cNvPr id="3" name="Рисунок 2"/>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17000"/>
                    </a14:imgEffect>
                  </a14:imgLayer>
                </a14:imgProps>
              </a:ext>
              <a:ext uri="{28A0092B-C50C-407E-A947-70E740481C1C}">
                <a14:useLocalDpi xmlns:a14="http://schemas.microsoft.com/office/drawing/2010/main" val="0"/>
              </a:ext>
            </a:extLst>
          </a:blip>
          <a:stretch>
            <a:fillRect/>
          </a:stretch>
        </p:blipFill>
        <p:spPr>
          <a:xfrm>
            <a:off x="893050" y="2424993"/>
            <a:ext cx="1864800" cy="612000"/>
          </a:xfrm>
          <a:prstGeom prst="rect">
            <a:avLst/>
          </a:prstGeom>
        </p:spPr>
      </p:pic>
      <p:sp>
        <p:nvSpPr>
          <p:cNvPr id="4" name="Заголовок 3"/>
          <p:cNvSpPr>
            <a:spLocks noGrp="1"/>
          </p:cNvSpPr>
          <p:nvPr>
            <p:ph type="title" hasCustomPrompt="1"/>
          </p:nvPr>
        </p:nvSpPr>
        <p:spPr>
          <a:xfrm>
            <a:off x="893050" y="3530591"/>
            <a:ext cx="5106098" cy="460296"/>
          </a:xfrm>
        </p:spPr>
        <p:txBody>
          <a:bodyPr>
            <a:normAutofit/>
          </a:bodyPr>
          <a:lstStyle>
            <a:lvl1pPr algn="l">
              <a:defRPr sz="2600">
                <a:solidFill>
                  <a:schemeClr val="bg1"/>
                </a:solidFill>
                <a:latin typeface="PFDinTextCondPro-Medium" panose="02000500000000020004" pitchFamily="2" charset="0"/>
              </a:defRPr>
            </a:lvl1pPr>
          </a:lstStyle>
          <a:p>
            <a:r>
              <a:rPr lang="ru-RU" dirty="0" smtClean="0"/>
              <a:t>ОБРАЗЕЦ ЗАГОЛОВКА</a:t>
            </a:r>
            <a:endParaRPr lang="ru-RU" dirty="0"/>
          </a:p>
        </p:txBody>
      </p:sp>
    </p:spTree>
    <p:extLst>
      <p:ext uri="{BB962C8B-B14F-4D97-AF65-F5344CB8AC3E}">
        <p14:creationId xmlns:p14="http://schemas.microsoft.com/office/powerpoint/2010/main" val="1686264018"/>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Текст заголовка"/>
          <p:cNvSpPr txBox="1">
            <a:spLocks noGrp="1"/>
          </p:cNvSpPr>
          <p:nvPr>
            <p:ph type="title"/>
          </p:nvPr>
        </p:nvSpPr>
        <p:spPr>
          <a:xfrm>
            <a:off x="457200" y="274642"/>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Текст заголовка</a:t>
            </a:r>
          </a:p>
        </p:txBody>
      </p:sp>
      <p:sp>
        <p:nvSpPr>
          <p:cNvPr id="6" name="Уровень текста 1…"/>
          <p:cNvSpPr txBox="1">
            <a:spLocks noGrp="1"/>
          </p:cNvSpPr>
          <p:nvPr>
            <p:ph type="body" idx="1"/>
          </p:nvPr>
        </p:nvSpPr>
        <p:spPr>
          <a:xfrm>
            <a:off x="457200" y="1600204"/>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 name="Номер слайда"/>
          <p:cNvSpPr txBox="1">
            <a:spLocks noGrp="1"/>
          </p:cNvSpPr>
          <p:nvPr>
            <p:ph type="sldNum" sz="quarter" idx="2"/>
          </p:nvPr>
        </p:nvSpPr>
        <p:spPr>
          <a:xfrm>
            <a:off x="8504379" y="6308728"/>
            <a:ext cx="364841" cy="369332"/>
          </a:xfrm>
          <a:prstGeom prst="rect">
            <a:avLst/>
          </a:prstGeom>
          <a:ln w="12700">
            <a:miter lim="400000"/>
          </a:ln>
        </p:spPr>
        <p:txBody>
          <a:bodyPr wrap="none" lIns="45719" rIns="45719">
            <a:spAutoFit/>
          </a:bodyPr>
          <a:lstStyle/>
          <a:p>
            <a:fld id="{86CB4B4D-7CA3-9044-876B-883B54F8677D}" type="slidenum">
              <a:t>‹#›</a:t>
            </a:fld>
            <a:endParaRPr/>
          </a:p>
        </p:txBody>
      </p:sp>
      <p:pic>
        <p:nvPicPr>
          <p:cNvPr id="8" name="Рисунок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08463" y="392779"/>
            <a:ext cx="1353729" cy="424800"/>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90" r:id="rId2"/>
    <p:sldLayoutId id="2147483664" r:id="rId3"/>
    <p:sldLayoutId id="2147483687" r:id="rId4"/>
    <p:sldLayoutId id="2147483695" r:id="rId5"/>
    <p:sldLayoutId id="2147483696" r:id="rId6"/>
    <p:sldLayoutId id="2147483697" r:id="rId7"/>
    <p:sldLayoutId id="2147483698" r:id="rId8"/>
    <p:sldLayoutId id="2147483699" r:id="rId9"/>
  </p:sldLayoutIdLst>
  <p:transition spd="med"/>
  <p:timing>
    <p:tnLst>
      <p:par>
        <p:cTn id="1" dur="indefinite" restart="never" nodeType="tmRoot"/>
      </p:par>
    </p:tnLst>
  </p:timing>
  <p:hf hdr="0" dt="0"/>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9BEF0-BEFB-4A07-A3AC-2125A9C0C0E1}" type="datetimeFigureOut">
              <a:rPr lang="ru-RU" smtClean="0"/>
              <a:t>22.11.2019</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0365F-83BE-4B4D-A51C-25C6FFED0572}" type="slidenum">
              <a:rPr lang="ru-RU" smtClean="0"/>
              <a:t>‹#›</a:t>
            </a:fld>
            <a:endParaRPr lang="ru-RU"/>
          </a:p>
        </p:txBody>
      </p:sp>
    </p:spTree>
    <p:extLst>
      <p:ext uri="{BB962C8B-B14F-4D97-AF65-F5344CB8AC3E}">
        <p14:creationId xmlns:p14="http://schemas.microsoft.com/office/powerpoint/2010/main" val="305807643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7.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9.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8.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4294967295"/>
          </p:nvPr>
        </p:nvSpPr>
        <p:spPr>
          <a:xfrm>
            <a:off x="8869363" y="6400800"/>
            <a:ext cx="177291" cy="276999"/>
          </a:xfrm>
        </p:spPr>
        <p:txBody>
          <a:bodyPr/>
          <a:lstStyle/>
          <a:p>
            <a:fld id="{86CB4B4D-7CA3-9044-876B-883B54F8677D}" type="slidenum">
              <a:rPr lang="ru-RU" sz="1200" smtClean="0">
                <a:latin typeface="PF Din Text Cond Pro Medium"/>
              </a:rPr>
              <a:t>1</a:t>
            </a:fld>
            <a:endParaRPr lang="ru-RU" sz="1200" dirty="0">
              <a:latin typeface="PF Din Text Cond Pro Medium"/>
            </a:endParaRPr>
          </a:p>
        </p:txBody>
      </p:sp>
      <p:sp>
        <p:nvSpPr>
          <p:cNvPr id="5" name="Текст 1"/>
          <p:cNvSpPr txBox="1"/>
          <p:nvPr/>
        </p:nvSpPr>
        <p:spPr>
          <a:xfrm>
            <a:off x="1007608" y="3506693"/>
            <a:ext cx="7200801" cy="892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600">
                <a:solidFill>
                  <a:srgbClr val="FFFFFF"/>
                </a:solidFill>
                <a:latin typeface="PFDinTextCondPro-Medium"/>
                <a:ea typeface="PFDinTextCondPro-Medium"/>
                <a:cs typeface="PFDinTextCondPro-Medium"/>
                <a:sym typeface="PFDinTextCondPro-Medium"/>
              </a:defRPr>
            </a:pPr>
            <a:r>
              <a:rPr lang="ru-RU" sz="2600" dirty="0" smtClean="0"/>
              <a:t>Основные показатели деятельности </a:t>
            </a:r>
            <a:endParaRPr lang="ru-RU" sz="2600" dirty="0"/>
          </a:p>
          <a:p>
            <a:pPr algn="ctr">
              <a:defRPr sz="2600">
                <a:solidFill>
                  <a:srgbClr val="FFFFFF"/>
                </a:solidFill>
                <a:latin typeface="PFDinTextCondPro-Medium"/>
                <a:ea typeface="PFDinTextCondPro-Medium"/>
                <a:cs typeface="PFDinTextCondPro-Medium"/>
                <a:sym typeface="PFDinTextCondPro-Medium"/>
              </a:defRPr>
            </a:pPr>
            <a:r>
              <a:rPr lang="ru-RU" sz="2600" dirty="0"/>
              <a:t>РОССЕТИ </a:t>
            </a:r>
            <a:r>
              <a:rPr lang="ru-RU" sz="2600" dirty="0" smtClean="0"/>
              <a:t>ЮГ</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6408" y="0"/>
            <a:ext cx="1483200" cy="1729498"/>
          </a:xfrm>
          <a:prstGeom prst="rect">
            <a:avLst/>
          </a:prstGeom>
        </p:spPr>
      </p:pic>
      <p:sp>
        <p:nvSpPr>
          <p:cNvPr id="10" name="Текст 1"/>
          <p:cNvSpPr txBox="1"/>
          <p:nvPr/>
        </p:nvSpPr>
        <p:spPr>
          <a:xfrm>
            <a:off x="1007608" y="6209379"/>
            <a:ext cx="7200802"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000">
                <a:solidFill>
                  <a:srgbClr val="FFFFFF"/>
                </a:solidFill>
                <a:latin typeface="PFDinTextCondPro-Medium"/>
                <a:ea typeface="PFDinTextCondPro-Medium"/>
                <a:cs typeface="PFDinTextCondPro-Medium"/>
                <a:sym typeface="PFDinTextCondPro-Medium"/>
              </a:defRPr>
            </a:pPr>
            <a:r>
              <a:rPr lang="ru-RU" sz="2000" dirty="0"/>
              <a:t>3</a:t>
            </a:r>
            <a:r>
              <a:rPr lang="en-US" sz="2000" dirty="0" smtClean="0"/>
              <a:t> </a:t>
            </a:r>
            <a:r>
              <a:rPr lang="ru-RU" sz="2000" dirty="0" smtClean="0"/>
              <a:t>квартал и 9 месяцев 2019 года</a:t>
            </a:r>
            <a:endParaRPr sz="2000" dirty="0"/>
          </a:p>
        </p:txBody>
      </p:sp>
    </p:spTree>
    <p:extLst>
      <p:ext uri="{BB962C8B-B14F-4D97-AF65-F5344CB8AC3E}">
        <p14:creationId xmlns:p14="http://schemas.microsoft.com/office/powerpoint/2010/main" val="24492077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10</a:t>
            </a:fld>
            <a:endParaRPr lang="ru-RU" dirty="0"/>
          </a:p>
        </p:txBody>
      </p:sp>
      <p:sp>
        <p:nvSpPr>
          <p:cNvPr id="2" name="Заголовок 1"/>
          <p:cNvSpPr>
            <a:spLocks noGrp="1"/>
          </p:cNvSpPr>
          <p:nvPr>
            <p:ph type="title"/>
          </p:nvPr>
        </p:nvSpPr>
        <p:spPr>
          <a:xfrm>
            <a:off x="2273182" y="364437"/>
            <a:ext cx="6519126" cy="349201"/>
          </a:xfrm>
        </p:spPr>
        <p:txBody>
          <a:bodyPr/>
          <a:lstStyle/>
          <a:p>
            <a:r>
              <a:rPr lang="ru-RU" dirty="0"/>
              <a:t>КЛЮЧЕВЫЕ </a:t>
            </a:r>
            <a:r>
              <a:rPr lang="ru-RU" dirty="0" smtClean="0"/>
              <a:t>СОБЫТИЯ ЗА 9 МЕСЯЦЕВ 2019 ГОДА</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694710356"/>
              </p:ext>
            </p:extLst>
          </p:nvPr>
        </p:nvGraphicFramePr>
        <p:xfrm>
          <a:off x="178130" y="1068781"/>
          <a:ext cx="8585051" cy="4941723"/>
        </p:xfrm>
        <a:graphic>
          <a:graphicData uri="http://schemas.openxmlformats.org/drawingml/2006/table">
            <a:tbl>
              <a:tblPr firstRow="1" firstCol="1" bandRow="1"/>
              <a:tblGrid>
                <a:gridCol w="1460665">
                  <a:extLst>
                    <a:ext uri="{9D8B030D-6E8A-4147-A177-3AD203B41FA5}">
                      <a16:colId xmlns:a16="http://schemas.microsoft.com/office/drawing/2014/main" val="20000"/>
                    </a:ext>
                  </a:extLst>
                </a:gridCol>
                <a:gridCol w="7124386">
                  <a:extLst>
                    <a:ext uri="{9D8B030D-6E8A-4147-A177-3AD203B41FA5}">
                      <a16:colId xmlns:a16="http://schemas.microsoft.com/office/drawing/2014/main" val="20001"/>
                    </a:ext>
                  </a:extLst>
                </a:gridCol>
              </a:tblGrid>
              <a:tr h="152908">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latinLnBrk="0">
                        <a:lnSpc>
                          <a:spcPct val="107000"/>
                        </a:lnSpc>
                        <a:spcBef>
                          <a:spcPts val="0"/>
                        </a:spcBef>
                        <a:spcAft>
                          <a:spcPts val="0"/>
                        </a:spcAft>
                        <a:buClrTx/>
                        <a:buSzTx/>
                        <a:buFontTx/>
                        <a:buNone/>
                        <a:tabLst/>
                      </a:pPr>
                      <a:r>
                        <a:rPr lang="ru-RU" sz="1100" b="1" i="0" u="none" strike="noStrike" cap="none" spc="0" baseline="0" dirty="0" smtClean="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rPr>
                        <a:t>2019 год</a:t>
                      </a:r>
                      <a:endParaRPr lang="ru-RU" sz="1100" b="1" i="0" u="none" strike="noStrike" cap="none" spc="0" baseline="0" dirty="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latinLnBrk="0">
                        <a:lnSpc>
                          <a:spcPct val="107000"/>
                        </a:lnSpc>
                        <a:spcBef>
                          <a:spcPts val="0"/>
                        </a:spcBef>
                        <a:spcAft>
                          <a:spcPts val="0"/>
                        </a:spcAft>
                        <a:buClrTx/>
                        <a:buSzTx/>
                        <a:buFontTx/>
                        <a:buNone/>
                        <a:tabLst/>
                      </a:pPr>
                      <a:r>
                        <a:rPr lang="ru-RU" sz="1100" b="1" i="0" u="none" strike="noStrike" cap="none" spc="0" baseline="0" dirty="0" smtClean="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rPr>
                        <a:t>Краткое описание события</a:t>
                      </a:r>
                      <a:endParaRPr lang="ru-RU" sz="1100" b="1" i="0" u="none" strike="noStrike" cap="none" spc="0" baseline="0" dirty="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611630">
                <a:tc>
                  <a:txBody>
                    <a:bodyPr/>
                    <a:lstStyle/>
                    <a:p>
                      <a:pPr>
                        <a:lnSpc>
                          <a:spcPct val="107000"/>
                        </a:lnSpc>
                        <a:spcAft>
                          <a:spcPts val="0"/>
                        </a:spcAft>
                      </a:pPr>
                      <a:r>
                        <a:rPr lang="ru-RU" sz="1100" b="0" baseline="0" dirty="0" smtClean="0">
                          <a:solidFill>
                            <a:schemeClr val="tx1"/>
                          </a:solidFill>
                          <a:effectLst/>
                          <a:latin typeface="PF Din Text Cond Pro Light"/>
                          <a:ea typeface="Calibri" panose="020F0502020204030204" pitchFamily="34" charset="0"/>
                          <a:cs typeface="Times New Roman" panose="02020603050405020304" pitchFamily="18" charset="0"/>
                        </a:rPr>
                        <a:t>5 </a:t>
                      </a:r>
                      <a:r>
                        <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rPr>
                        <a:t>Августа </a:t>
                      </a:r>
                      <a:r>
                        <a:rPr lang="ru-RU" sz="1100" b="0" baseline="0" dirty="0" smtClean="0">
                          <a:solidFill>
                            <a:schemeClr val="tx1"/>
                          </a:solidFill>
                          <a:effectLst/>
                          <a:latin typeface="PF Din Text Cond Pro Light"/>
                          <a:ea typeface="Calibri" panose="020F0502020204030204" pitchFamily="34" charset="0"/>
                          <a:cs typeface="Times New Roman" panose="02020603050405020304" pitchFamily="18" charset="0"/>
                        </a:rPr>
                        <a:t>2019</a:t>
                      </a:r>
                      <a:endPar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endParaRPr>
                    </a:p>
                    <a:p>
                      <a:pPr>
                        <a:lnSpc>
                          <a:spcPct val="107000"/>
                        </a:lnSpc>
                        <a:spcAft>
                          <a:spcPts val="0"/>
                        </a:spcAft>
                      </a:pPr>
                      <a:r>
                        <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rPr>
                        <a:t> </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ru-RU" sz="1100" baseline="0" dirty="0" smtClean="0">
                          <a:effectLst/>
                          <a:latin typeface="PF Din Text Cond Pro Light"/>
                          <a:ea typeface="Calibri" panose="020F0502020204030204" pitchFamily="34" charset="0"/>
                          <a:cs typeface="Times New Roman" panose="02020603050405020304" pitchFamily="18" charset="0"/>
                        </a:rPr>
                        <a:t>На открытом корпоративном чемпионате профессионального мастерства группы компаний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 «Молодые профессионалы» по методике </a:t>
                      </a:r>
                      <a:r>
                        <a:rPr lang="ru-RU" sz="1100" baseline="0" dirty="0" err="1" smtClean="0">
                          <a:effectLst/>
                          <a:latin typeface="PF Din Text Cond Pro Light"/>
                          <a:ea typeface="Calibri" panose="020F0502020204030204" pitchFamily="34" charset="0"/>
                          <a:cs typeface="Times New Roman" panose="02020603050405020304" pitchFamily="18" charset="0"/>
                        </a:rPr>
                        <a:t>WorldSkills</a:t>
                      </a:r>
                      <a:r>
                        <a:rPr lang="ru-RU" sz="1100" baseline="0" dirty="0" smtClean="0">
                          <a:effectLst/>
                          <a:latin typeface="PF Din Text Cond Pro Light"/>
                          <a:ea typeface="Calibri" panose="020F0502020204030204" pitchFamily="34" charset="0"/>
                          <a:cs typeface="Times New Roman" panose="02020603050405020304" pitchFamily="18" charset="0"/>
                        </a:rPr>
                        <a:t> инженер службы релейной защиты и автоматики ПО «Юго-Западные электрические сети» Сергей Мирошниченко, представлявший ПАО «МРСК Юга»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 Юг»), занял второе место, уступив первенство только хозяевам соревнований.</a:t>
                      </a:r>
                      <a:endParaRPr lang="ru-RU" sz="1100" baseline="0" dirty="0">
                        <a:effectLst/>
                        <a:latin typeface="PF Din Text Cond Pro Light"/>
                        <a:ea typeface="Calibri" panose="020F0502020204030204" pitchFamily="34" charset="0"/>
                        <a:cs typeface="Times New Roman" panose="02020603050405020304" pitchFamily="18" charset="0"/>
                      </a:endParaRP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8143">
                <a:tc>
                  <a:txBody>
                    <a:bodyPr/>
                    <a:lstStyle/>
                    <a:p>
                      <a:pPr>
                        <a:lnSpc>
                          <a:spcPct val="107000"/>
                        </a:lnSpc>
                        <a:spcAft>
                          <a:spcPts val="0"/>
                        </a:spcAft>
                      </a:pPr>
                      <a:r>
                        <a:rPr lang="ru-RU" sz="1100" b="0" baseline="0" dirty="0" smtClean="0">
                          <a:solidFill>
                            <a:schemeClr val="tx1"/>
                          </a:solidFill>
                          <a:effectLst/>
                          <a:latin typeface="PF Din Text Cond Pro Light"/>
                          <a:ea typeface="Calibri" panose="020F0502020204030204" pitchFamily="34" charset="0"/>
                          <a:cs typeface="Times New Roman" panose="02020603050405020304" pitchFamily="18" charset="0"/>
                        </a:rPr>
                        <a:t>7 Августа 2019</a:t>
                      </a:r>
                      <a:endPar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endParaRPr>
                    </a:p>
                    <a:p>
                      <a:pPr>
                        <a:lnSpc>
                          <a:spcPct val="107000"/>
                        </a:lnSpc>
                        <a:spcAft>
                          <a:spcPts val="0"/>
                        </a:spcAft>
                      </a:pPr>
                      <a:r>
                        <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rPr>
                        <a:t> </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just">
                        <a:lnSpc>
                          <a:spcPct val="107000"/>
                        </a:lnSpc>
                        <a:spcAft>
                          <a:spcPts val="0"/>
                        </a:spcAft>
                      </a:pPr>
                      <a:r>
                        <a:rPr lang="ru-RU" sz="1100" baseline="0" dirty="0" smtClean="0">
                          <a:effectLst/>
                          <a:latin typeface="PF Din Text Cond Pro Light"/>
                          <a:ea typeface="Calibri" panose="020F0502020204030204" pitchFamily="34" charset="0"/>
                          <a:cs typeface="Times New Roman" panose="02020603050405020304" pitchFamily="18" charset="0"/>
                        </a:rPr>
                        <a:t>Волгоградский филиал ПАО «МРСК Юга»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 Юг») стал победителем регионального тура Пятого Всероссийского конкурса «МедиаТЭК-2019» в категории «Пресс-службы региональных компаний ТЭК». На конкурс, основной целью которого является стимулирование интереса средств массовой информации к деятельности компаний ТЭК, принимались проекты, реализованные в период с 1 сентября 2018 года по 20 июля 2019 года.</a:t>
                      </a:r>
                      <a:endParaRPr lang="ru-RU" sz="1100" baseline="0" dirty="0">
                        <a:effectLst/>
                        <a:latin typeface="PF Din Text Cond Pro Light"/>
                        <a:ea typeface="Calibri" panose="020F0502020204030204" pitchFamily="34" charset="0"/>
                        <a:cs typeface="Times New Roman" panose="02020603050405020304" pitchFamily="18" charset="0"/>
                      </a:endParaRP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5"/>
                  </a:ext>
                </a:extLst>
              </a:tr>
              <a:tr h="663558">
                <a:tc>
                  <a:txBody>
                    <a:bodyPr/>
                    <a:lstStyle/>
                    <a:p>
                      <a:pPr algn="just">
                        <a:lnSpc>
                          <a:spcPct val="107000"/>
                        </a:lnSpc>
                        <a:spcAft>
                          <a:spcPts val="0"/>
                        </a:spcAft>
                      </a:pPr>
                      <a:r>
                        <a:rPr lang="ru-RU" sz="1100" b="0" baseline="0" dirty="0" smtClean="0">
                          <a:solidFill>
                            <a:schemeClr val="tx1"/>
                          </a:solidFill>
                          <a:effectLst/>
                          <a:latin typeface="PF Din Text Cond Pro Light"/>
                          <a:ea typeface="Calibri" panose="020F0502020204030204" pitchFamily="34" charset="0"/>
                          <a:cs typeface="Times New Roman" panose="02020603050405020304" pitchFamily="18" charset="0"/>
                        </a:rPr>
                        <a:t>14 </a:t>
                      </a:r>
                      <a:r>
                        <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rPr>
                        <a:t>Августа </a:t>
                      </a:r>
                      <a:r>
                        <a:rPr lang="ru-RU" sz="1100" b="0" baseline="0" dirty="0" smtClean="0">
                          <a:solidFill>
                            <a:schemeClr val="tx1"/>
                          </a:solidFill>
                          <a:effectLst/>
                          <a:latin typeface="PF Din Text Cond Pro Light"/>
                          <a:ea typeface="Calibri" panose="020F0502020204030204" pitchFamily="34" charset="0"/>
                          <a:cs typeface="Times New Roman" panose="02020603050405020304" pitchFamily="18" charset="0"/>
                        </a:rPr>
                        <a:t>2019</a:t>
                      </a:r>
                      <a:endPar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endParaRPr>
                    </a:p>
                    <a:p>
                      <a:pPr>
                        <a:lnSpc>
                          <a:spcPct val="107000"/>
                        </a:lnSpc>
                        <a:spcAft>
                          <a:spcPts val="0"/>
                        </a:spcAft>
                      </a:pPr>
                      <a:r>
                        <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rPr>
                        <a:t> </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ru-RU" sz="1100" baseline="0" dirty="0" smtClean="0">
                          <a:effectLst/>
                          <a:latin typeface="PF Din Text Cond Pro Light"/>
                          <a:ea typeface="Calibri" panose="020F0502020204030204" pitchFamily="34" charset="0"/>
                          <a:cs typeface="Times New Roman" panose="02020603050405020304" pitchFamily="18" charset="0"/>
                        </a:rPr>
                        <a:t>Специалисты волгоградского филиала ПАО «МРСК Юга»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 Юг») за 7 месяцев 2019 года исполнили обязательства более чем по 1 тыс. договоров на технологическое присоединение к своим электросетям, предоставив новым потребителям 25,3 МВт мощности. Самым крупным объектом </a:t>
                      </a:r>
                      <a:r>
                        <a:rPr lang="ru-RU" sz="1100" baseline="0" dirty="0" err="1" smtClean="0">
                          <a:effectLst/>
                          <a:latin typeface="PF Din Text Cond Pro Light"/>
                          <a:ea typeface="Calibri" panose="020F0502020204030204" pitchFamily="34" charset="0"/>
                          <a:cs typeface="Times New Roman" panose="02020603050405020304" pitchFamily="18" charset="0"/>
                        </a:rPr>
                        <a:t>техприсоединения</a:t>
                      </a:r>
                      <a:r>
                        <a:rPr lang="ru-RU" sz="1100" baseline="0" dirty="0" smtClean="0">
                          <a:effectLst/>
                          <a:latin typeface="PF Din Text Cond Pro Light"/>
                          <a:ea typeface="Calibri" panose="020F0502020204030204" pitchFamily="34" charset="0"/>
                          <a:cs typeface="Times New Roman" panose="02020603050405020304" pitchFamily="18" charset="0"/>
                        </a:rPr>
                        <a:t> в июле стал волгоградский аэропорт, подавший заявку на увеличение мощности на 1,5 МВт.</a:t>
                      </a:r>
                      <a:r>
                        <a:rPr lang="ru-RU" sz="1100" baseline="0" dirty="0">
                          <a:effectLst/>
                          <a:latin typeface="PF Din Text Cond Pro Light"/>
                          <a:ea typeface="Calibri" panose="020F0502020204030204" pitchFamily="34" charset="0"/>
                          <a:cs typeface="Times New Roman" panose="02020603050405020304" pitchFamily="18" charset="0"/>
                        </a:rPr>
                        <a:t> </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521004"/>
                  </a:ext>
                </a:extLst>
              </a:tr>
              <a:tr h="1219414">
                <a:tc>
                  <a:txBody>
                    <a:bodyPr/>
                    <a:lstStyle/>
                    <a:p>
                      <a:pPr>
                        <a:lnSpc>
                          <a:spcPct val="107000"/>
                        </a:lnSpc>
                        <a:spcAft>
                          <a:spcPts val="0"/>
                        </a:spcAft>
                      </a:pPr>
                      <a:r>
                        <a:rPr lang="ru-RU" sz="1100" b="0" baseline="0" dirty="0" smtClean="0">
                          <a:solidFill>
                            <a:schemeClr val="tx1"/>
                          </a:solidFill>
                          <a:effectLst/>
                          <a:latin typeface="PF Din Text Cond Pro Light"/>
                          <a:ea typeface="Calibri" panose="020F0502020204030204" pitchFamily="34" charset="0"/>
                          <a:cs typeface="Times New Roman" panose="02020603050405020304" pitchFamily="18" charset="0"/>
                        </a:rPr>
                        <a:t>2  Сентября 2019</a:t>
                      </a:r>
                      <a:endPar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endParaRP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just">
                        <a:lnSpc>
                          <a:spcPct val="107000"/>
                        </a:lnSpc>
                        <a:spcAft>
                          <a:spcPts val="0"/>
                        </a:spcAft>
                      </a:pPr>
                      <a:r>
                        <a:rPr lang="ru-RU" sz="1100" baseline="0" dirty="0" smtClean="0">
                          <a:effectLst/>
                          <a:latin typeface="PF Din Text Cond Pro Light"/>
                          <a:ea typeface="Calibri" panose="020F0502020204030204" pitchFamily="34" charset="0"/>
                          <a:cs typeface="Times New Roman" panose="02020603050405020304" pitchFamily="18" charset="0"/>
                        </a:rPr>
                        <a:t>Сразу трое специалистов ПАО «МРСК Юга»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 Юг») вошли в «золотую сотню» по итогам первого в истории конкурса «Лидеры энергетики». Чествование лучших энергетиков страны прошло во дворце спорта «Трактор» в Челябинске. Все трое финалистов представляют ростовский филиал ПАО «МРСК Юга»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 Юг»): главный инженер производственного отделения «Центральные электрические сети» Виктор Поляков, начальники Азовского и Багаевского районов электрических сетей Виталий Абрамов и Алексей Гладких. Они награждены почетными дипломами и призами и смогут претендовать на руководящие посты в различных подразделениях компании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66459901"/>
                  </a:ext>
                </a:extLst>
              </a:tr>
              <a:tr h="58993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ru-RU" sz="1100" b="0" baseline="0" dirty="0" smtClean="0">
                          <a:solidFill>
                            <a:schemeClr val="tx1"/>
                          </a:solidFill>
                          <a:effectLst/>
                          <a:latin typeface="PF Din Text Cond Pro Light"/>
                          <a:ea typeface="Calibri" panose="020F0502020204030204" pitchFamily="34" charset="0"/>
                          <a:cs typeface="Times New Roman" panose="02020603050405020304" pitchFamily="18" charset="0"/>
                        </a:rPr>
                        <a:t>5 Сентября 2019</a:t>
                      </a:r>
                    </a:p>
                    <a:p>
                      <a:pPr>
                        <a:lnSpc>
                          <a:spcPct val="107000"/>
                        </a:lnSpc>
                        <a:spcAft>
                          <a:spcPts val="0"/>
                        </a:spcAft>
                      </a:pPr>
                      <a:endPar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endParaRP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ru-RU" sz="1100" baseline="0" dirty="0" smtClean="0">
                          <a:effectLst/>
                          <a:latin typeface="PF Din Text Cond Pro Light"/>
                          <a:ea typeface="Calibri" panose="020F0502020204030204" pitchFamily="34" charset="0"/>
                          <a:cs typeface="Times New Roman" panose="02020603050405020304" pitchFamily="18" charset="0"/>
                        </a:rPr>
                        <a:t>В Элисте специалисты калмыцкого филиала ПАО «МРСК Юга»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 Юг») в кратчайшие сроки обеспечили технологическое присоединение 86-квартирного жилого комплекса «</a:t>
                      </a:r>
                      <a:r>
                        <a:rPr lang="ru-RU" sz="1100" baseline="0" dirty="0" err="1" smtClean="0">
                          <a:effectLst/>
                          <a:latin typeface="PF Din Text Cond Pro Light"/>
                          <a:ea typeface="Calibri" panose="020F0502020204030204" pitchFamily="34" charset="0"/>
                          <a:cs typeface="Times New Roman" panose="02020603050405020304" pitchFamily="18" charset="0"/>
                        </a:rPr>
                        <a:t>Багшин</a:t>
                      </a:r>
                      <a:r>
                        <a:rPr lang="ru-RU" sz="1100" baseline="0" dirty="0" smtClean="0">
                          <a:effectLst/>
                          <a:latin typeface="PF Din Text Cond Pro Light"/>
                          <a:ea typeface="Calibri" panose="020F0502020204030204" pitchFamily="34" charset="0"/>
                          <a:cs typeface="Times New Roman" panose="02020603050405020304" pitchFamily="18" charset="0"/>
                        </a:rPr>
                        <a:t> Гер» (Учительский дом), возведенного в рамках социального проекта по поддержке педагогических работников.</a:t>
                      </a:r>
                    </a:p>
                    <a:p>
                      <a:pPr algn="just">
                        <a:lnSpc>
                          <a:spcPct val="107000"/>
                        </a:lnSpc>
                        <a:spcAft>
                          <a:spcPts val="0"/>
                        </a:spcAft>
                      </a:pPr>
                      <a:endParaRPr lang="ru-RU" sz="1100" baseline="0" dirty="0" smtClean="0">
                        <a:effectLst/>
                        <a:latin typeface="PF Din Text Cond Pro Light"/>
                        <a:ea typeface="Calibri" panose="020F0502020204030204" pitchFamily="34" charset="0"/>
                        <a:cs typeface="Times New Roman" panose="02020603050405020304" pitchFamily="18" charset="0"/>
                      </a:endParaRP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2233792"/>
                  </a:ext>
                </a:extLst>
              </a:tr>
              <a:tr h="652128">
                <a:tc>
                  <a:txBody>
                    <a:bodyPr/>
                    <a:lstStyle/>
                    <a:p>
                      <a:pPr>
                        <a:lnSpc>
                          <a:spcPct val="107000"/>
                        </a:lnSpc>
                        <a:spcAft>
                          <a:spcPts val="0"/>
                        </a:spcAft>
                      </a:pPr>
                      <a:r>
                        <a:rPr lang="ru-RU" sz="1100" b="0" baseline="0" dirty="0" smtClean="0">
                          <a:solidFill>
                            <a:schemeClr val="tx1"/>
                          </a:solidFill>
                          <a:effectLst/>
                          <a:latin typeface="PF Din Text Cond Pro Light"/>
                          <a:ea typeface="Calibri" panose="020F0502020204030204" pitchFamily="34" charset="0"/>
                          <a:cs typeface="Times New Roman" panose="02020603050405020304" pitchFamily="18" charset="0"/>
                        </a:rPr>
                        <a:t>5 </a:t>
                      </a:r>
                      <a:r>
                        <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rPr>
                        <a:t>Сентября </a:t>
                      </a:r>
                      <a:r>
                        <a:rPr lang="ru-RU" sz="1100" b="0" baseline="0" dirty="0" smtClean="0">
                          <a:solidFill>
                            <a:schemeClr val="tx1"/>
                          </a:solidFill>
                          <a:effectLst/>
                          <a:latin typeface="PF Din Text Cond Pro Light"/>
                          <a:ea typeface="Calibri" panose="020F0502020204030204" pitchFamily="34" charset="0"/>
                          <a:cs typeface="Times New Roman" panose="02020603050405020304" pitchFamily="18" charset="0"/>
                        </a:rPr>
                        <a:t>2019</a:t>
                      </a:r>
                      <a:endPar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endParaRPr>
                    </a:p>
                    <a:p>
                      <a:pPr>
                        <a:lnSpc>
                          <a:spcPct val="107000"/>
                        </a:lnSpc>
                        <a:spcAft>
                          <a:spcPts val="0"/>
                        </a:spcAft>
                      </a:pPr>
                      <a:r>
                        <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rPr>
                        <a:t> </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just">
                        <a:lnSpc>
                          <a:spcPct val="107000"/>
                        </a:lnSpc>
                        <a:spcAft>
                          <a:spcPts val="0"/>
                        </a:spcAft>
                      </a:pPr>
                      <a:r>
                        <a:rPr lang="ru-RU" sz="1100" baseline="0" dirty="0" smtClean="0">
                          <a:effectLst/>
                          <a:latin typeface="PF Din Text Cond Pro Light"/>
                          <a:ea typeface="Calibri" panose="020F0502020204030204" pitchFamily="34" charset="0"/>
                          <a:cs typeface="Times New Roman" panose="02020603050405020304" pitchFamily="18" charset="0"/>
                        </a:rPr>
                        <a:t>В </a:t>
                      </a:r>
                      <a:r>
                        <a:rPr lang="ru-RU" sz="1100" baseline="0" dirty="0" err="1" smtClean="0">
                          <a:effectLst/>
                          <a:latin typeface="PF Din Text Cond Pro Light"/>
                          <a:ea typeface="Calibri" panose="020F0502020204030204" pitchFamily="34" charset="0"/>
                          <a:cs typeface="Times New Roman" panose="02020603050405020304" pitchFamily="18" charset="0"/>
                        </a:rPr>
                        <a:t>Трусовском</a:t>
                      </a:r>
                      <a:r>
                        <a:rPr lang="ru-RU" sz="1100" baseline="0" dirty="0" smtClean="0">
                          <a:effectLst/>
                          <a:latin typeface="PF Din Text Cond Pro Light"/>
                          <a:ea typeface="Calibri" panose="020F0502020204030204" pitchFamily="34" charset="0"/>
                          <a:cs typeface="Times New Roman" panose="02020603050405020304" pitchFamily="18" charset="0"/>
                        </a:rPr>
                        <a:t> районе города Астрахани начал работу Центр обслуживания потребителей (ЦОП) астраханского филиала ПАО «МРСК Юга»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 Юг»). Новый цифровой ЦОП способен принимать и обрабатывать более 100 обращений в день, и уже в первые часы с открытия воспользовались его услугами несколько десятков </a:t>
                      </a:r>
                      <a:r>
                        <a:rPr lang="ru-RU" sz="1100" baseline="0" dirty="0" err="1" smtClean="0">
                          <a:effectLst/>
                          <a:latin typeface="PF Din Text Cond Pro Light"/>
                          <a:ea typeface="Calibri" panose="020F0502020204030204" pitchFamily="34" charset="0"/>
                          <a:cs typeface="Times New Roman" panose="02020603050405020304" pitchFamily="18" charset="0"/>
                        </a:rPr>
                        <a:t>астраханцев</a:t>
                      </a:r>
                      <a:r>
                        <a:rPr lang="ru-RU" sz="1100" baseline="0" dirty="0" smtClean="0">
                          <a:effectLst/>
                          <a:latin typeface="PF Din Text Cond Pro Light"/>
                          <a:ea typeface="Calibri" panose="020F0502020204030204" pitchFamily="34" charset="0"/>
                          <a:cs typeface="Times New Roman" panose="02020603050405020304" pitchFamily="18" charset="0"/>
                        </a:rPr>
                        <a:t>.</a:t>
                      </a:r>
                      <a:endParaRPr lang="ru-RU" sz="1100" baseline="0" dirty="0" smtClean="0">
                        <a:effectLst/>
                        <a:latin typeface="PF Din Text Cond Pro Light"/>
                        <a:ea typeface="Calibri" panose="020F0502020204030204" pitchFamily="34" charset="0"/>
                        <a:cs typeface="Times New Roman" panose="02020603050405020304" pitchFamily="18" charset="0"/>
                      </a:endParaRP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739223435"/>
                  </a:ext>
                </a:extLst>
              </a:tr>
            </a:tbl>
          </a:graphicData>
        </a:graphic>
      </p:graphicFrame>
    </p:spTree>
    <p:extLst>
      <p:ext uri="{BB962C8B-B14F-4D97-AF65-F5344CB8AC3E}">
        <p14:creationId xmlns:p14="http://schemas.microsoft.com/office/powerpoint/2010/main" val="100400674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11</a:t>
            </a:fld>
            <a:endParaRPr lang="ru-RU" dirty="0"/>
          </a:p>
        </p:txBody>
      </p:sp>
      <p:sp>
        <p:nvSpPr>
          <p:cNvPr id="2" name="Заголовок 1"/>
          <p:cNvSpPr>
            <a:spLocks noGrp="1"/>
          </p:cNvSpPr>
          <p:nvPr>
            <p:ph type="title"/>
          </p:nvPr>
        </p:nvSpPr>
        <p:spPr>
          <a:xfrm>
            <a:off x="2273182" y="364437"/>
            <a:ext cx="6519126" cy="349201"/>
          </a:xfrm>
        </p:spPr>
        <p:txBody>
          <a:bodyPr/>
          <a:lstStyle/>
          <a:p>
            <a:r>
              <a:rPr lang="ru-RU" dirty="0"/>
              <a:t>КЛЮЧЕВЫЕ </a:t>
            </a:r>
            <a:r>
              <a:rPr lang="ru-RU" dirty="0" smtClean="0"/>
              <a:t>СОБЫТИЯ ЗА 9 МЕСЯЦЕВ 2019 ГОДА</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593514314"/>
              </p:ext>
            </p:extLst>
          </p:nvPr>
        </p:nvGraphicFramePr>
        <p:xfrm>
          <a:off x="352711" y="1228233"/>
          <a:ext cx="8410470" cy="4582632"/>
        </p:xfrm>
        <a:graphic>
          <a:graphicData uri="http://schemas.openxmlformats.org/drawingml/2006/table">
            <a:tbl>
              <a:tblPr firstRow="1" firstCol="1" bandRow="1"/>
              <a:tblGrid>
                <a:gridCol w="1404837">
                  <a:extLst>
                    <a:ext uri="{9D8B030D-6E8A-4147-A177-3AD203B41FA5}">
                      <a16:colId xmlns:a16="http://schemas.microsoft.com/office/drawing/2014/main" val="20000"/>
                    </a:ext>
                  </a:extLst>
                </a:gridCol>
                <a:gridCol w="7005633">
                  <a:extLst>
                    <a:ext uri="{9D8B030D-6E8A-4147-A177-3AD203B41FA5}">
                      <a16:colId xmlns:a16="http://schemas.microsoft.com/office/drawing/2014/main" val="20001"/>
                    </a:ext>
                  </a:extLst>
                </a:gridCol>
              </a:tblGrid>
              <a:tr h="217767">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latinLnBrk="0">
                        <a:lnSpc>
                          <a:spcPct val="107000"/>
                        </a:lnSpc>
                        <a:spcBef>
                          <a:spcPts val="0"/>
                        </a:spcBef>
                        <a:spcAft>
                          <a:spcPts val="0"/>
                        </a:spcAft>
                        <a:buClrTx/>
                        <a:buSzTx/>
                        <a:buFontTx/>
                        <a:buNone/>
                        <a:tabLst/>
                      </a:pPr>
                      <a:r>
                        <a:rPr lang="ru-RU" sz="1100" b="1" i="0" u="none" strike="noStrike" cap="none" spc="0" baseline="0" dirty="0" smtClean="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rPr>
                        <a:t>2019 год</a:t>
                      </a:r>
                      <a:endParaRPr lang="ru-RU" sz="1100" b="1" i="0" u="none" strike="noStrike" cap="none" spc="0" baseline="0" dirty="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latinLnBrk="0">
                        <a:lnSpc>
                          <a:spcPct val="107000"/>
                        </a:lnSpc>
                        <a:spcBef>
                          <a:spcPts val="0"/>
                        </a:spcBef>
                        <a:spcAft>
                          <a:spcPts val="0"/>
                        </a:spcAft>
                        <a:buClrTx/>
                        <a:buSzTx/>
                        <a:buFontTx/>
                        <a:buNone/>
                        <a:tabLst/>
                      </a:pPr>
                      <a:r>
                        <a:rPr lang="ru-RU" sz="1100" b="1" i="0" u="none" strike="noStrike" cap="none" spc="0" baseline="0" dirty="0" smtClean="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rPr>
                        <a:t>Краткое описание события</a:t>
                      </a:r>
                      <a:endParaRPr lang="ru-RU" sz="1100" b="1" i="0" u="none" strike="noStrike" cap="none" spc="0" baseline="0" dirty="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120806">
                <a:tc>
                  <a:txBody>
                    <a:bodyPr/>
                    <a:lstStyle/>
                    <a:p>
                      <a:pPr>
                        <a:lnSpc>
                          <a:spcPct val="107000"/>
                        </a:lnSpc>
                        <a:spcAft>
                          <a:spcPts val="0"/>
                        </a:spcAft>
                      </a:pPr>
                      <a:r>
                        <a:rPr lang="ru-RU" sz="1100" b="0" baseline="0" dirty="0" smtClean="0">
                          <a:solidFill>
                            <a:schemeClr val="tx1"/>
                          </a:solidFill>
                          <a:effectLst/>
                          <a:latin typeface="PF Din Text Cond Pro Light"/>
                          <a:ea typeface="Calibri" panose="020F0502020204030204" pitchFamily="34" charset="0"/>
                          <a:cs typeface="Times New Roman" panose="02020603050405020304" pitchFamily="18" charset="0"/>
                        </a:rPr>
                        <a:t>13 </a:t>
                      </a:r>
                      <a:r>
                        <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rPr>
                        <a:t>Сентября </a:t>
                      </a:r>
                      <a:r>
                        <a:rPr lang="ru-RU" sz="1100" b="0" baseline="0" dirty="0" smtClean="0">
                          <a:solidFill>
                            <a:schemeClr val="tx1"/>
                          </a:solidFill>
                          <a:effectLst/>
                          <a:latin typeface="PF Din Text Cond Pro Light"/>
                          <a:ea typeface="Calibri" panose="020F0502020204030204" pitchFamily="34" charset="0"/>
                          <a:cs typeface="Times New Roman" panose="02020603050405020304" pitchFamily="18" charset="0"/>
                        </a:rPr>
                        <a:t>2019</a:t>
                      </a:r>
                      <a:endPar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endParaRPr>
                    </a:p>
                    <a:p>
                      <a:pPr>
                        <a:lnSpc>
                          <a:spcPct val="107000"/>
                        </a:lnSpc>
                        <a:spcAft>
                          <a:spcPts val="0"/>
                        </a:spcAft>
                      </a:pPr>
                      <a:r>
                        <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rPr>
                        <a:t> </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just">
                        <a:lnSpc>
                          <a:spcPct val="107000"/>
                        </a:lnSpc>
                        <a:spcAft>
                          <a:spcPts val="0"/>
                        </a:spcAft>
                      </a:pPr>
                      <a:r>
                        <a:rPr lang="ru-RU" sz="1100" baseline="0" dirty="0" smtClean="0">
                          <a:effectLst/>
                          <a:latin typeface="PF Din Text Cond Pro Light"/>
                          <a:ea typeface="Calibri" panose="020F0502020204030204" pitchFamily="34" charset="0"/>
                          <a:cs typeface="Times New Roman" panose="02020603050405020304" pitchFamily="18" charset="0"/>
                        </a:rPr>
                        <a:t>В течение четырех дней команды специалистов по интеллектуальному учету электроэнергии со всей страны на базе Учебного центра «Энергетик» компании ПАО «МРСК Юга»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 Юг») выполняли конкурсные задания по ремонту, замене и установке приборов учета и систем передачи данных. На верхний пьедестал почета поднялась команда ПАО «Кубаньэнерго», серебряными призерами чемпионата стали специалисты ПАО «МРСК Юга» - Александр Круглов и Виктор Туляков, сотрудники астраханского филиала компании. Третье место досталось команде ПАО «МОЭСК».</a:t>
                      </a:r>
                    </a:p>
                    <a:p>
                      <a:pPr algn="just">
                        <a:lnSpc>
                          <a:spcPct val="107000"/>
                        </a:lnSpc>
                        <a:spcAft>
                          <a:spcPts val="0"/>
                        </a:spcAft>
                      </a:pPr>
                      <a:endParaRPr lang="ru-RU" sz="1100" baseline="0" dirty="0">
                        <a:effectLst/>
                        <a:latin typeface="PF Din Text Cond Pro Light"/>
                        <a:ea typeface="Calibri" panose="020F0502020204030204" pitchFamily="34" charset="0"/>
                        <a:cs typeface="Times New Roman" panose="02020603050405020304" pitchFamily="18" charset="0"/>
                      </a:endParaRP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5"/>
                  </a:ext>
                </a:extLst>
              </a:tr>
              <a:tr h="747204">
                <a:tc>
                  <a:txBody>
                    <a:bodyPr/>
                    <a:lstStyle/>
                    <a:p>
                      <a:pPr>
                        <a:lnSpc>
                          <a:spcPct val="107000"/>
                        </a:lnSpc>
                        <a:spcAft>
                          <a:spcPts val="0"/>
                        </a:spcAft>
                      </a:pPr>
                      <a:r>
                        <a:rPr lang="ru-RU" sz="1100" b="0" baseline="0" dirty="0" smtClean="0">
                          <a:solidFill>
                            <a:schemeClr val="tx1"/>
                          </a:solidFill>
                          <a:effectLst/>
                          <a:latin typeface="PF Din Text Cond Pro Light"/>
                          <a:ea typeface="Calibri" panose="020F0502020204030204" pitchFamily="34" charset="0"/>
                          <a:cs typeface="Times New Roman" panose="02020603050405020304" pitchFamily="18" charset="0"/>
                        </a:rPr>
                        <a:t>17 Сентября 2019</a:t>
                      </a:r>
                      <a:endPar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endParaRPr>
                    </a:p>
                    <a:p>
                      <a:pPr>
                        <a:lnSpc>
                          <a:spcPct val="107000"/>
                        </a:lnSpc>
                        <a:spcAft>
                          <a:spcPts val="0"/>
                        </a:spcAft>
                      </a:pPr>
                      <a:r>
                        <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rPr>
                        <a:t> </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ru-RU" sz="1100" baseline="0" dirty="0" smtClean="0">
                          <a:effectLst/>
                          <a:latin typeface="PF Din Text Cond Pro Light"/>
                          <a:ea typeface="Calibri" panose="020F0502020204030204" pitchFamily="34" charset="0"/>
                          <a:cs typeface="Times New Roman" panose="02020603050405020304" pitchFamily="18" charset="0"/>
                        </a:rPr>
                        <a:t>В августе к сетям ПАО «МРСК Юга»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 Юг») подключены несколько социально значимых объектов. Специалисты подключили к своим сетям фельдшерско-акушерские пункты, библиотеку, пожарную часть, пункт охраны правопорядка и систему уличного освещения, а также предоставили дополнительную электрическую мощность нескольким сельхозпредприятиям.</a:t>
                      </a:r>
                    </a:p>
                    <a:p>
                      <a:pPr algn="just">
                        <a:lnSpc>
                          <a:spcPct val="107000"/>
                        </a:lnSpc>
                        <a:spcAft>
                          <a:spcPts val="0"/>
                        </a:spcAft>
                      </a:pPr>
                      <a:endParaRPr lang="ru-RU" sz="1100" baseline="0" dirty="0" smtClean="0">
                        <a:effectLst/>
                        <a:latin typeface="PF Din Text Cond Pro Light"/>
                        <a:ea typeface="Calibri" panose="020F0502020204030204" pitchFamily="34" charset="0"/>
                        <a:cs typeface="Times New Roman" panose="02020603050405020304" pitchFamily="18" charset="0"/>
                      </a:endParaRP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521004"/>
                  </a:ext>
                </a:extLst>
              </a:tr>
              <a:tr h="934005">
                <a:tc>
                  <a:txBody>
                    <a:bodyPr/>
                    <a:lstStyle/>
                    <a:p>
                      <a:pPr>
                        <a:lnSpc>
                          <a:spcPct val="107000"/>
                        </a:lnSpc>
                        <a:spcAft>
                          <a:spcPts val="0"/>
                        </a:spcAft>
                      </a:pPr>
                      <a:r>
                        <a:rPr lang="ru-RU" sz="1100" b="0" baseline="0" dirty="0" smtClean="0">
                          <a:solidFill>
                            <a:schemeClr val="tx1"/>
                          </a:solidFill>
                          <a:effectLst/>
                          <a:latin typeface="PF Din Text Cond Pro Light"/>
                          <a:ea typeface="Calibri" panose="020F0502020204030204" pitchFamily="34" charset="0"/>
                          <a:cs typeface="Times New Roman" panose="02020603050405020304" pitchFamily="18" charset="0"/>
                        </a:rPr>
                        <a:t>18 Сентября 2019</a:t>
                      </a:r>
                      <a:endPar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endParaRPr>
                    </a:p>
                    <a:p>
                      <a:pPr>
                        <a:lnSpc>
                          <a:spcPct val="107000"/>
                        </a:lnSpc>
                        <a:spcAft>
                          <a:spcPts val="0"/>
                        </a:spcAft>
                      </a:pPr>
                      <a:r>
                        <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rPr>
                        <a:t> </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just">
                        <a:lnSpc>
                          <a:spcPct val="107000"/>
                        </a:lnSpc>
                        <a:spcAft>
                          <a:spcPts val="0"/>
                        </a:spcAft>
                      </a:pPr>
                      <a:r>
                        <a:rPr lang="ru-RU" sz="1100" baseline="0" dirty="0" smtClean="0">
                          <a:effectLst/>
                          <a:latin typeface="PF Din Text Cond Pro Light"/>
                          <a:ea typeface="Calibri" panose="020F0502020204030204" pitchFamily="34" charset="0"/>
                          <a:cs typeface="Times New Roman" panose="02020603050405020304" pitchFamily="18" charset="0"/>
                        </a:rPr>
                        <a:t>Специалисты ростовского филиала ПАО «МРСК Юга»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 Юг») осуществили технологическое присоединение трех фельдшерско-акушерских пунктов в Каменском и </a:t>
                      </a:r>
                      <a:r>
                        <a:rPr lang="ru-RU" sz="1100" baseline="0" dirty="0" err="1" smtClean="0">
                          <a:effectLst/>
                          <a:latin typeface="PF Din Text Cond Pro Light"/>
                          <a:ea typeface="Calibri" panose="020F0502020204030204" pitchFamily="34" charset="0"/>
                          <a:cs typeface="Times New Roman" panose="02020603050405020304" pitchFamily="18" charset="0"/>
                        </a:rPr>
                        <a:t>Милютинском</a:t>
                      </a:r>
                      <a:r>
                        <a:rPr lang="ru-RU" sz="1100" baseline="0" dirty="0" smtClean="0">
                          <a:effectLst/>
                          <a:latin typeface="PF Din Text Cond Pro Light"/>
                          <a:ea typeface="Calibri" panose="020F0502020204030204" pitchFamily="34" charset="0"/>
                          <a:cs typeface="Times New Roman" panose="02020603050405020304" pitchFamily="18" charset="0"/>
                        </a:rPr>
                        <a:t> районах Ростовской области. Общая мощность подключения составила около 20 кВт. Каждый из новых модульных фельдшерско-акушерских пунктов оборудован процедурным кабинетом, техническими помещениями, кабинетом приема пациентов, всем необходимым для оказания первой доврачебной помощи жителям села.</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66459901"/>
                  </a:ext>
                </a:extLst>
              </a:tr>
              <a:tr h="697657">
                <a:tc>
                  <a:txBody>
                    <a:bodyPr/>
                    <a:lstStyle/>
                    <a:p>
                      <a:pPr>
                        <a:lnSpc>
                          <a:spcPct val="107000"/>
                        </a:lnSpc>
                        <a:spcAft>
                          <a:spcPts val="0"/>
                        </a:spcAft>
                      </a:pPr>
                      <a:r>
                        <a:rPr lang="ru-RU" sz="1100" b="0" baseline="0" dirty="0" smtClean="0">
                          <a:solidFill>
                            <a:schemeClr val="tx1"/>
                          </a:solidFill>
                          <a:effectLst/>
                          <a:latin typeface="PF Din Text Cond Pro Light"/>
                          <a:ea typeface="Calibri" panose="020F0502020204030204" pitchFamily="34" charset="0"/>
                          <a:cs typeface="Times New Roman" panose="02020603050405020304" pitchFamily="18" charset="0"/>
                        </a:rPr>
                        <a:t>23 </a:t>
                      </a:r>
                      <a:r>
                        <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rPr>
                        <a:t>Сентября </a:t>
                      </a:r>
                      <a:r>
                        <a:rPr lang="ru-RU" sz="1100" b="0" baseline="0" dirty="0" smtClean="0">
                          <a:solidFill>
                            <a:schemeClr val="tx1"/>
                          </a:solidFill>
                          <a:effectLst/>
                          <a:latin typeface="PF Din Text Cond Pro Light"/>
                          <a:ea typeface="Calibri" panose="020F0502020204030204" pitchFamily="34" charset="0"/>
                          <a:cs typeface="Times New Roman" panose="02020603050405020304" pitchFamily="18" charset="0"/>
                        </a:rPr>
                        <a:t>2019</a:t>
                      </a:r>
                      <a:endPar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endParaRPr>
                    </a:p>
                    <a:p>
                      <a:pPr>
                        <a:lnSpc>
                          <a:spcPct val="107000"/>
                        </a:lnSpc>
                        <a:spcAft>
                          <a:spcPts val="0"/>
                        </a:spcAft>
                      </a:pPr>
                      <a:r>
                        <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rPr>
                        <a:t> </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ru-RU" sz="1100" baseline="0" dirty="0" smtClean="0">
                          <a:effectLst/>
                          <a:latin typeface="PF Din Text Cond Pro Light"/>
                          <a:ea typeface="Calibri" panose="020F0502020204030204" pitchFamily="34" charset="0"/>
                          <a:cs typeface="Times New Roman" panose="02020603050405020304" pitchFamily="18" charset="0"/>
                        </a:rPr>
                        <a:t>Площадка ПАО «МРСК Юга»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 Юг») на фестивале #ВместеЯрче-2019 в Ростове-на-Дону стала центром притяжения активной и творческой молодежи. Несколько интерактивных зон, мастер-классов и игра «Мафия. Поймай </a:t>
                      </a:r>
                      <a:r>
                        <a:rPr lang="ru-RU" sz="1100" baseline="0" dirty="0" err="1" smtClean="0">
                          <a:effectLst/>
                          <a:latin typeface="PF Din Text Cond Pro Light"/>
                          <a:ea typeface="Calibri" panose="020F0502020204030204" pitchFamily="34" charset="0"/>
                          <a:cs typeface="Times New Roman" panose="02020603050405020304" pitchFamily="18" charset="0"/>
                        </a:rPr>
                        <a:t>энерговора</a:t>
                      </a:r>
                      <a:r>
                        <a:rPr lang="ru-RU" sz="1100" baseline="0" dirty="0" smtClean="0">
                          <a:effectLst/>
                          <a:latin typeface="PF Din Text Cond Pro Light"/>
                          <a:ea typeface="Calibri" panose="020F0502020204030204" pitchFamily="34" charset="0"/>
                          <a:cs typeface="Times New Roman" panose="02020603050405020304" pitchFamily="18" charset="0"/>
                        </a:rPr>
                        <a:t>» привлекли к участию сотни ребят.</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943447"/>
                  </a:ext>
                </a:extLst>
              </a:tr>
              <a:tr h="865193">
                <a:tc>
                  <a:txBody>
                    <a:bodyPr/>
                    <a:lstStyle/>
                    <a:p>
                      <a:pPr>
                        <a:lnSpc>
                          <a:spcPct val="107000"/>
                        </a:lnSpc>
                        <a:spcAft>
                          <a:spcPts val="0"/>
                        </a:spcAft>
                      </a:pPr>
                      <a:r>
                        <a:rPr lang="ru-RU" sz="1100" b="0" baseline="0" dirty="0" smtClean="0">
                          <a:solidFill>
                            <a:schemeClr val="tx1"/>
                          </a:solidFill>
                          <a:effectLst/>
                          <a:latin typeface="PF Din Text Cond Pro Light"/>
                          <a:ea typeface="Calibri" panose="020F0502020204030204" pitchFamily="34" charset="0"/>
                          <a:cs typeface="Times New Roman" panose="02020603050405020304" pitchFamily="18" charset="0"/>
                        </a:rPr>
                        <a:t>23 </a:t>
                      </a:r>
                      <a:r>
                        <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rPr>
                        <a:t>Сентября </a:t>
                      </a:r>
                      <a:r>
                        <a:rPr lang="ru-RU" sz="1100" b="0" baseline="0" dirty="0" smtClean="0">
                          <a:solidFill>
                            <a:schemeClr val="tx1"/>
                          </a:solidFill>
                          <a:effectLst/>
                          <a:latin typeface="PF Din Text Cond Pro Light"/>
                          <a:ea typeface="Calibri" panose="020F0502020204030204" pitchFamily="34" charset="0"/>
                          <a:cs typeface="Times New Roman" panose="02020603050405020304" pitchFamily="18" charset="0"/>
                        </a:rPr>
                        <a:t>2019</a:t>
                      </a:r>
                      <a:endPar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endParaRP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just">
                        <a:lnSpc>
                          <a:spcPct val="107000"/>
                        </a:lnSpc>
                        <a:spcAft>
                          <a:spcPts val="0"/>
                        </a:spcAft>
                      </a:pPr>
                      <a:r>
                        <a:rPr lang="ru-RU" sz="1100" baseline="0" dirty="0" smtClean="0">
                          <a:effectLst/>
                          <a:latin typeface="PF Din Text Cond Pro Light"/>
                          <a:ea typeface="Calibri" panose="020F0502020204030204" pitchFamily="34" charset="0"/>
                          <a:cs typeface="Times New Roman" panose="02020603050405020304" pitchFamily="18" charset="0"/>
                        </a:rPr>
                        <a:t>Компания ПАО «МРСК Юга»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 Юг») получила специальный приз Экспертного совета Пятого Всероссийского конкурса «МедиаТЭК-2019» в номинации «Популяризация профессий ТЭК». Всего на федеральный тур "МедиаТЭК-2019" поступило 443 заявки из 54 регионов страны. Церемония награждения победителей пройдет 2-4 октября в рамках деловой программы международного форума "Российская энергетическая неделя".</a:t>
                      </a:r>
                      <a:endParaRPr lang="ru-RU" sz="1100" baseline="0" dirty="0">
                        <a:effectLst/>
                        <a:latin typeface="PF Din Text Cond Pro Light"/>
                        <a:ea typeface="Calibri" panose="020F0502020204030204" pitchFamily="34" charset="0"/>
                        <a:cs typeface="Times New Roman" panose="02020603050405020304" pitchFamily="18" charset="0"/>
                      </a:endParaRP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633843384"/>
                  </a:ext>
                </a:extLst>
              </a:tr>
            </a:tbl>
          </a:graphicData>
        </a:graphic>
      </p:graphicFrame>
    </p:spTree>
    <p:extLst>
      <p:ext uri="{BB962C8B-B14F-4D97-AF65-F5344CB8AC3E}">
        <p14:creationId xmlns:p14="http://schemas.microsoft.com/office/powerpoint/2010/main" val="316945699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12</a:t>
            </a:fld>
            <a:endParaRPr lang="ru-RU"/>
          </a:p>
        </p:txBody>
      </p:sp>
      <p:sp>
        <p:nvSpPr>
          <p:cNvPr id="4" name="Заголовок 3"/>
          <p:cNvSpPr>
            <a:spLocks noGrp="1"/>
          </p:cNvSpPr>
          <p:nvPr>
            <p:ph type="title"/>
          </p:nvPr>
        </p:nvSpPr>
        <p:spPr>
          <a:xfrm>
            <a:off x="893049" y="3530591"/>
            <a:ext cx="6904471" cy="460296"/>
          </a:xfrm>
        </p:spPr>
        <p:txBody>
          <a:bodyPr/>
          <a:lstStyle/>
          <a:p>
            <a:r>
              <a:rPr lang="ru-RU" dirty="0" smtClean="0"/>
              <a:t>СТРУКТУРА АКЦИОНЕРНОГО КАПИТАЛА</a:t>
            </a:r>
            <a:endParaRPr lang="ru-RU" dirty="0"/>
          </a:p>
        </p:txBody>
      </p:sp>
    </p:spTree>
    <p:extLst>
      <p:ext uri="{BB962C8B-B14F-4D97-AF65-F5344CB8AC3E}">
        <p14:creationId xmlns:p14="http://schemas.microsoft.com/office/powerpoint/2010/main" val="75030812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135" name="Прямоугольник 134"/>
          <p:cNvSpPr/>
          <p:nvPr/>
        </p:nvSpPr>
        <p:spPr>
          <a:xfrm>
            <a:off x="542611" y="2203751"/>
            <a:ext cx="8199456" cy="307766"/>
          </a:xfrm>
          <a:prstGeom prst="rect">
            <a:avLst/>
          </a:prstGeom>
        </p:spPr>
        <p:txBody>
          <a:bodyPr wrap="square" lIns="91429" tIns="45715" rIns="91429" bIns="45715">
            <a:spAutoFit/>
          </a:bodyPr>
          <a:lstStyle/>
          <a:p>
            <a:pPr algn="ctr" defTabSz="913997"/>
            <a:r>
              <a:rPr lang="ru-RU" altLang="ru-RU" sz="1400" kern="1200" dirty="0">
                <a:solidFill>
                  <a:schemeClr val="tx1"/>
                </a:solidFill>
                <a:latin typeface="PF Din Text Cond Pro Light"/>
              </a:rPr>
              <a:t>Статистическая информация об акционерах ПАО «МРСК Юга» на </a:t>
            </a:r>
            <a:r>
              <a:rPr lang="ru-RU" altLang="ru-RU" sz="1400" kern="1200" dirty="0" smtClean="0">
                <a:solidFill>
                  <a:schemeClr val="tx1"/>
                </a:solidFill>
                <a:latin typeface="PF Din Text Cond Pro Light"/>
              </a:rPr>
              <a:t>30.09.2019</a:t>
            </a:r>
            <a:endParaRPr lang="ru-RU" altLang="ru-RU" sz="1400" kern="1200" dirty="0" smtClean="0">
              <a:solidFill>
                <a:schemeClr val="tx1"/>
              </a:solidFill>
              <a:latin typeface="PF Din Text Cond Pro Light"/>
            </a:endParaRPr>
          </a:p>
        </p:txBody>
      </p:sp>
      <p:sp>
        <p:nvSpPr>
          <p:cNvPr id="3" name="Номер слайда 2"/>
          <p:cNvSpPr>
            <a:spLocks noGrp="1"/>
          </p:cNvSpPr>
          <p:nvPr>
            <p:ph type="sldNum" sz="quarter" idx="2"/>
          </p:nvPr>
        </p:nvSpPr>
        <p:spPr/>
        <p:txBody>
          <a:bodyPr/>
          <a:lstStyle/>
          <a:p>
            <a:fld id="{86CB4B4D-7CA3-9044-876B-883B54F8677D}" type="slidenum">
              <a:rPr lang="ru-RU" smtClean="0"/>
              <a:pPr/>
              <a:t>13</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СТРУКТУРА АКЦИОНЕРНОГО КАПИТАЛА</a:t>
            </a:r>
            <a:endParaRPr lang="ru-RU" dirty="0"/>
          </a:p>
        </p:txBody>
      </p:sp>
      <p:sp>
        <p:nvSpPr>
          <p:cNvPr id="178" name="Оформление сносок"/>
          <p:cNvSpPr txBox="1"/>
          <p:nvPr/>
        </p:nvSpPr>
        <p:spPr>
          <a:xfrm>
            <a:off x="4360985" y="6199279"/>
            <a:ext cx="438108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910238" eaLnBrk="1" hangingPunct="1">
              <a:spcBef>
                <a:spcPts val="600"/>
              </a:spcBef>
              <a:defRPr sz="1200" i="1">
                <a:solidFill>
                  <a:srgbClr val="A7A7A7"/>
                </a:solidFill>
                <a:latin typeface="PFDinTextCondPro-Light" panose="02000000000000000000" pitchFamily="2" charset="0"/>
                <a:ea typeface="PFDinTextCondPro-Regular"/>
                <a:cs typeface="PFDinTextCondPro-Regular"/>
              </a:defRPr>
            </a:lvl1pPr>
          </a:lstStyle>
          <a:p>
            <a:r>
              <a:rPr lang="ru-RU" dirty="0" smtClean="0"/>
              <a:t>*От общего количества размещенных акций ПАО «МРСК Юга»</a:t>
            </a:r>
            <a:endParaRPr dirty="0"/>
          </a:p>
        </p:txBody>
      </p:sp>
      <p:graphicFrame>
        <p:nvGraphicFramePr>
          <p:cNvPr id="50" name="Group 675"/>
          <p:cNvGraphicFramePr>
            <a:graphicFrameLocks/>
          </p:cNvGraphicFramePr>
          <p:nvPr>
            <p:extLst>
              <p:ext uri="{D42A27DB-BD31-4B8C-83A1-F6EECF244321}">
                <p14:modId xmlns:p14="http://schemas.microsoft.com/office/powerpoint/2010/main" val="1418670960"/>
              </p:ext>
            </p:extLst>
          </p:nvPr>
        </p:nvGraphicFramePr>
        <p:xfrm>
          <a:off x="482320" y="2617284"/>
          <a:ext cx="8414389" cy="3458399"/>
        </p:xfrm>
        <a:graphic>
          <a:graphicData uri="http://schemas.openxmlformats.org/drawingml/2006/table">
            <a:tbl>
              <a:tblPr/>
              <a:tblGrid>
                <a:gridCol w="3305908">
                  <a:extLst>
                    <a:ext uri="{9D8B030D-6E8A-4147-A177-3AD203B41FA5}">
                      <a16:colId xmlns:a16="http://schemas.microsoft.com/office/drawing/2014/main" val="20000"/>
                    </a:ext>
                  </a:extLst>
                </a:gridCol>
                <a:gridCol w="1336430">
                  <a:extLst>
                    <a:ext uri="{9D8B030D-6E8A-4147-A177-3AD203B41FA5}">
                      <a16:colId xmlns:a16="http://schemas.microsoft.com/office/drawing/2014/main" val="20001"/>
                    </a:ext>
                  </a:extLst>
                </a:gridCol>
                <a:gridCol w="1768510">
                  <a:extLst>
                    <a:ext uri="{9D8B030D-6E8A-4147-A177-3AD203B41FA5}">
                      <a16:colId xmlns:a16="http://schemas.microsoft.com/office/drawing/2014/main" val="20002"/>
                    </a:ext>
                  </a:extLst>
                </a:gridCol>
                <a:gridCol w="2003541">
                  <a:extLst>
                    <a:ext uri="{9D8B030D-6E8A-4147-A177-3AD203B41FA5}">
                      <a16:colId xmlns:a16="http://schemas.microsoft.com/office/drawing/2014/main" val="20003"/>
                    </a:ext>
                  </a:extLst>
                </a:gridCol>
              </a:tblGrid>
              <a:tr h="802389">
                <a:tc>
                  <a:txBody>
                    <a:bodyPr/>
                    <a:lstStyle/>
                    <a:p>
                      <a:pPr marL="22225" marR="0" lvl="0" indent="-22225" algn="ctr" defTabSz="956360" rtl="0" eaLnBrk="1" fontAlgn="auto" latinLnBrk="0" hangingPunct="1">
                        <a:lnSpc>
                          <a:spcPct val="115000"/>
                        </a:lnSpc>
                        <a:spcBef>
                          <a:spcPts val="0"/>
                        </a:spcBef>
                        <a:spcAft>
                          <a:spcPts val="0"/>
                        </a:spcAft>
                        <a:buClrTx/>
                        <a:buSzTx/>
                        <a:buFontTx/>
                        <a:buNone/>
                        <a:tabLst/>
                        <a:defRPr/>
                      </a:pPr>
                      <a:r>
                        <a:rPr lang="ru-RU" sz="1200" b="1" i="0" u="none" strike="noStrike" kern="1200" cap="none" spc="0" baseline="0" dirty="0" smtClean="0">
                          <a:ln>
                            <a:noFill/>
                          </a:ln>
                          <a:solidFill>
                            <a:schemeClr val="bg1">
                              <a:lumMod val="95000"/>
                            </a:schemeClr>
                          </a:solidFill>
                          <a:uFillTx/>
                          <a:latin typeface="PF Din Text Cond Pro Light"/>
                          <a:ea typeface="+mj-ea"/>
                          <a:cs typeface="+mj-cs"/>
                          <a:sym typeface="Calibri"/>
                        </a:rPr>
                        <a:t>Тип держателя акций</a:t>
                      </a:r>
                    </a:p>
                  </a:txBody>
                  <a:tcPr marL="36002" marR="36002" marT="15990" marB="15990" anchor="ctr" horzOverflow="overflow">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tx2"/>
                    </a:solidFill>
                  </a:tcPr>
                </a:tc>
                <a:tc>
                  <a:txBody>
                    <a:bodyPr/>
                    <a:lstStyle/>
                    <a:p>
                      <a:pPr marL="22225" marR="0" lvl="0" indent="-22225" algn="ctr" defTabSz="956360" rtl="0" eaLnBrk="1" fontAlgn="auto" latinLnBrk="0" hangingPunct="1">
                        <a:lnSpc>
                          <a:spcPct val="115000"/>
                        </a:lnSpc>
                        <a:spcBef>
                          <a:spcPts val="0"/>
                        </a:spcBef>
                        <a:spcAft>
                          <a:spcPts val="0"/>
                        </a:spcAft>
                        <a:buClrTx/>
                        <a:buSzTx/>
                        <a:buFontTx/>
                        <a:buNone/>
                        <a:tabLst/>
                        <a:defRPr/>
                      </a:pPr>
                      <a:r>
                        <a:rPr lang="ru-RU" sz="1200" b="1" i="0" u="none" strike="noStrike" kern="1200" cap="none" spc="0" baseline="0" noProof="0" dirty="0" smtClean="0">
                          <a:ln>
                            <a:noFill/>
                          </a:ln>
                          <a:solidFill>
                            <a:schemeClr val="bg1">
                              <a:lumMod val="95000"/>
                            </a:schemeClr>
                          </a:solidFill>
                          <a:uFillTx/>
                          <a:latin typeface="PF Din Text Cond Pro Light"/>
                          <a:ea typeface="+mj-ea"/>
                          <a:cs typeface="+mj-cs"/>
                          <a:sym typeface="Calibri"/>
                        </a:rPr>
                        <a:t>Количество акционеров Общества</a:t>
                      </a:r>
                    </a:p>
                  </a:txBody>
                  <a:tcPr marL="36000" marR="36000" marT="16002" marB="16002"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tx2"/>
                    </a:solidFill>
                  </a:tcPr>
                </a:tc>
                <a:tc>
                  <a:txBody>
                    <a:bodyPr/>
                    <a:lstStyle/>
                    <a:p>
                      <a:pPr marL="22225" marR="0" lvl="0" indent="-22225" algn="ctr" defTabSz="956360" rtl="0" eaLnBrk="1" fontAlgn="auto" latinLnBrk="0" hangingPunct="1">
                        <a:lnSpc>
                          <a:spcPct val="115000"/>
                        </a:lnSpc>
                        <a:spcBef>
                          <a:spcPts val="0"/>
                        </a:spcBef>
                        <a:spcAft>
                          <a:spcPts val="0"/>
                        </a:spcAft>
                        <a:buClrTx/>
                        <a:buSzTx/>
                        <a:buFontTx/>
                        <a:buNone/>
                        <a:tabLst/>
                        <a:defRPr/>
                      </a:pPr>
                      <a:r>
                        <a:rPr lang="ru-RU" sz="1200" b="1" i="0" u="none" strike="noStrike" kern="1200" cap="none" spc="0" baseline="0" noProof="0" dirty="0" smtClean="0">
                          <a:ln>
                            <a:noFill/>
                          </a:ln>
                          <a:solidFill>
                            <a:schemeClr val="bg1">
                              <a:lumMod val="95000"/>
                            </a:schemeClr>
                          </a:solidFill>
                          <a:uFillTx/>
                          <a:latin typeface="PF Din Text Cond Pro Light"/>
                          <a:ea typeface="+mj-ea"/>
                          <a:cs typeface="+mj-cs"/>
                          <a:sym typeface="Calibri"/>
                        </a:rPr>
                        <a:t>Количество акций, шт.</a:t>
                      </a:r>
                    </a:p>
                  </a:txBody>
                  <a:tcPr marL="36000" marR="36000" marT="16002" marB="16002"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tx2"/>
                    </a:solidFill>
                  </a:tcPr>
                </a:tc>
                <a:tc>
                  <a:txBody>
                    <a:bodyPr/>
                    <a:lstStyle/>
                    <a:p>
                      <a:pPr marL="22225" marR="0" lvl="0" indent="-22225" algn="ctr" defTabSz="956360" rtl="0" eaLnBrk="1" fontAlgn="auto" latinLnBrk="0" hangingPunct="1">
                        <a:lnSpc>
                          <a:spcPct val="115000"/>
                        </a:lnSpc>
                        <a:spcBef>
                          <a:spcPts val="0"/>
                        </a:spcBef>
                        <a:spcAft>
                          <a:spcPts val="0"/>
                        </a:spcAft>
                        <a:buClrTx/>
                        <a:buSzTx/>
                        <a:buFontTx/>
                        <a:buNone/>
                        <a:tabLst/>
                        <a:defRPr/>
                      </a:pPr>
                      <a:r>
                        <a:rPr lang="ru-RU" sz="1200" b="1" i="0" u="none" strike="noStrike" kern="1200" cap="none" spc="0" baseline="0" noProof="0" dirty="0" smtClean="0">
                          <a:ln>
                            <a:noFill/>
                          </a:ln>
                          <a:solidFill>
                            <a:schemeClr val="bg1">
                              <a:lumMod val="95000"/>
                            </a:schemeClr>
                          </a:solidFill>
                          <a:uFillTx/>
                          <a:latin typeface="PF Din Text Cond Pro Light"/>
                          <a:ea typeface="+mj-ea"/>
                          <a:cs typeface="+mj-cs"/>
                          <a:sym typeface="Calibri"/>
                        </a:rPr>
                        <a:t>Доля, принадлежащая акционеру, %*</a:t>
                      </a:r>
                    </a:p>
                  </a:txBody>
                  <a:tcPr marL="36000" marR="36000" marT="16002" marB="16002" anchor="ctr" horzOverflow="overflow">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90894">
                <a:tc>
                  <a:txBody>
                    <a:bodyPr/>
                    <a:lstStyle/>
                    <a:p>
                      <a:pPr marL="22225" marR="0" indent="-22225" algn="l" defTabSz="956360" rtl="0" eaLnBrk="1"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Владельцы – физические лица</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53911" marR="53911" marT="0" marB="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mp Pro Medium"/>
                          <a:ea typeface="+mj-ea"/>
                          <a:cs typeface="+mj-cs"/>
                          <a:sym typeface="Calibri"/>
                        </a:rPr>
                        <a:t>9144</a:t>
                      </a:r>
                      <a:endParaRPr lang="ru-RU" sz="1200" b="0" i="0" u="none" strike="noStrike" kern="1200" cap="none" spc="0" baseline="0" dirty="0">
                        <a:ln>
                          <a:noFill/>
                        </a:ln>
                        <a:solidFill>
                          <a:schemeClr val="tx1"/>
                        </a:solidFill>
                        <a:uFillTx/>
                        <a:latin typeface="PF Din Text Comp Pro Medium"/>
                        <a:ea typeface="+mj-ea"/>
                        <a:cs typeface="+mj-cs"/>
                        <a:sym typeface="Calibri"/>
                      </a:endParaRPr>
                    </a:p>
                  </a:txBody>
                  <a:tcPr marL="36002" marR="36002" marT="15990" marB="159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mp Pro Medium"/>
                          <a:ea typeface="+mj-ea"/>
                          <a:cs typeface="+mj-cs"/>
                          <a:sym typeface="Calibri"/>
                        </a:rPr>
                        <a:t>1 </a:t>
                      </a:r>
                      <a:r>
                        <a:rPr lang="ru-RU" sz="1200" b="0" i="0" u="none" strike="noStrike" kern="1200" cap="none" spc="0" baseline="0" dirty="0" smtClean="0">
                          <a:ln>
                            <a:noFill/>
                          </a:ln>
                          <a:solidFill>
                            <a:schemeClr val="tx1"/>
                          </a:solidFill>
                          <a:uFillTx/>
                          <a:latin typeface="PF Din Text Comp Pro Medium"/>
                          <a:ea typeface="+mj-ea"/>
                          <a:cs typeface="+mj-cs"/>
                          <a:sym typeface="Calibri"/>
                        </a:rPr>
                        <a:t>412 013 173</a:t>
                      </a:r>
                      <a:endParaRPr lang="ru-RU" sz="1200" b="0" i="0" u="none" strike="noStrike" kern="1200" cap="none" spc="0" baseline="0" dirty="0">
                        <a:ln>
                          <a:noFill/>
                        </a:ln>
                        <a:solidFill>
                          <a:schemeClr val="tx1"/>
                        </a:solidFill>
                        <a:uFillTx/>
                        <a:latin typeface="PF Din Text Comp Pro Medium"/>
                        <a:ea typeface="+mj-ea"/>
                        <a:cs typeface="+mj-cs"/>
                        <a:sym typeface="Calibri"/>
                      </a:endParaRPr>
                    </a:p>
                  </a:txBody>
                  <a:tcPr marL="9525" marR="9525" marT="9525" marB="95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mp Pro Medium"/>
                          <a:ea typeface="+mj-ea"/>
                          <a:cs typeface="+mj-cs"/>
                          <a:sym typeface="Calibri"/>
                        </a:rPr>
                        <a:t>1,72</a:t>
                      </a:r>
                      <a:endParaRPr lang="ru-RU" sz="1200" b="0" i="0" u="none" strike="noStrike" kern="1200" cap="none" spc="0" baseline="0" dirty="0">
                        <a:ln>
                          <a:noFill/>
                        </a:ln>
                        <a:solidFill>
                          <a:schemeClr val="tx1"/>
                        </a:solidFill>
                        <a:uFillTx/>
                        <a:latin typeface="PF Din Text Comp Pro Medium"/>
                        <a:ea typeface="+mj-ea"/>
                        <a:cs typeface="+mj-cs"/>
                        <a:sym typeface="Calibri"/>
                      </a:endParaRPr>
                    </a:p>
                  </a:txBody>
                  <a:tcPr marL="9525" marR="9525" marT="9525" marB="9525"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390894">
                <a:tc>
                  <a:txBody>
                    <a:bodyPr/>
                    <a:lstStyle/>
                    <a:p>
                      <a:pPr marL="22225" marR="0" lvl="0" indent="-22225" algn="ctr" defTabSz="956360" rtl="0" eaLnBrk="1" fontAlgn="auto" latinLnBrk="0" hangingPunct="1">
                        <a:lnSpc>
                          <a:spcPct val="115000"/>
                        </a:lnSpc>
                        <a:spcBef>
                          <a:spcPts val="0"/>
                        </a:spcBef>
                        <a:spcAft>
                          <a:spcPts val="0"/>
                        </a:spcAft>
                        <a:buClrTx/>
                        <a:buSzTx/>
                        <a:buFontTx/>
                        <a:buNone/>
                        <a:tabLst/>
                        <a:defRPr/>
                      </a:pPr>
                      <a:r>
                        <a:rPr lang="ru-RU" sz="1200" b="0" i="1" u="none" strike="noStrike" kern="1200" cap="none" spc="0" baseline="0" dirty="0" smtClean="0">
                          <a:ln>
                            <a:noFill/>
                          </a:ln>
                          <a:solidFill>
                            <a:schemeClr val="tx1"/>
                          </a:solidFill>
                          <a:uFillTx/>
                          <a:latin typeface="PF Din Text Cond Pro Light"/>
                          <a:ea typeface="+mj-ea"/>
                          <a:cs typeface="+mj-cs"/>
                          <a:sym typeface="Calibri"/>
                        </a:rPr>
                        <a:t>в том числе - нерезиденты</a:t>
                      </a:r>
                      <a:endParaRPr lang="ru-RU" sz="1200" b="0" i="1" u="none" strike="noStrike" kern="1200" cap="none" spc="0" baseline="0" dirty="0">
                        <a:ln>
                          <a:noFill/>
                        </a:ln>
                        <a:solidFill>
                          <a:schemeClr val="tx1"/>
                        </a:solidFill>
                        <a:uFillTx/>
                        <a:latin typeface="PF Din Text Cond Pro Light"/>
                        <a:ea typeface="+mj-ea"/>
                        <a:cs typeface="+mj-cs"/>
                        <a:sym typeface="Calibri"/>
                      </a:endParaRPr>
                    </a:p>
                  </a:txBody>
                  <a:tcPr marL="53911" marR="53911" marT="0" marB="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38</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36002" marR="36002" marT="15990" marB="159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8 867 368</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9525" marR="9525" marT="9525" marB="95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0,011</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9525" marR="9525" marT="9525" marB="9525"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8061">
                <a:tc>
                  <a:txBody>
                    <a:bodyPr/>
                    <a:lstStyle/>
                    <a:p>
                      <a:pPr marL="22225" marR="0" indent="-22225" algn="l" defTabSz="956360" rtl="0" eaLnBrk="1"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Владельцы – юридические лица</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53911" marR="53911" marT="0" marB="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mp Pro Medium"/>
                          <a:ea typeface="+mj-ea"/>
                          <a:cs typeface="+mj-cs"/>
                          <a:sym typeface="Calibri"/>
                        </a:rPr>
                        <a:t>92</a:t>
                      </a:r>
                      <a:endParaRPr lang="ru-RU" sz="1200" b="0" i="0" u="none" strike="noStrike" kern="1200" cap="none" spc="0" baseline="0" dirty="0">
                        <a:ln>
                          <a:noFill/>
                        </a:ln>
                        <a:solidFill>
                          <a:schemeClr val="tx1"/>
                        </a:solidFill>
                        <a:uFillTx/>
                        <a:latin typeface="PF Din Text Comp Pro Medium"/>
                        <a:ea typeface="+mj-ea"/>
                        <a:cs typeface="+mj-cs"/>
                        <a:sym typeface="Calibri"/>
                      </a:endParaRPr>
                    </a:p>
                  </a:txBody>
                  <a:tcPr marL="36002" marR="36002" marT="15990" marB="159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a:ln>
                            <a:noFill/>
                          </a:ln>
                          <a:solidFill>
                            <a:schemeClr val="tx1"/>
                          </a:solidFill>
                          <a:uFillTx/>
                          <a:latin typeface="PF Din Text Comp Pro Medium"/>
                          <a:ea typeface="+mj-ea"/>
                          <a:cs typeface="+mj-cs"/>
                          <a:sym typeface="Calibri"/>
                        </a:rPr>
                        <a:t> </a:t>
                      </a:r>
                      <a:r>
                        <a:rPr lang="ru-RU" sz="1200" b="0" i="0" u="none" strike="noStrike" kern="1200" cap="none" spc="0" baseline="0" dirty="0" smtClean="0">
                          <a:ln>
                            <a:noFill/>
                          </a:ln>
                          <a:solidFill>
                            <a:schemeClr val="tx1"/>
                          </a:solidFill>
                          <a:uFillTx/>
                          <a:latin typeface="PF Din Text Comp Pro Medium"/>
                          <a:ea typeface="+mj-ea"/>
                          <a:cs typeface="+mj-cs"/>
                          <a:sym typeface="Calibri"/>
                        </a:rPr>
                        <a:t>80 </a:t>
                      </a:r>
                      <a:r>
                        <a:rPr lang="ru-RU" sz="1200" b="0" i="0" u="none" strike="noStrike" kern="1200" cap="none" spc="0" baseline="0" dirty="0" smtClean="0">
                          <a:ln>
                            <a:noFill/>
                          </a:ln>
                          <a:solidFill>
                            <a:schemeClr val="tx1"/>
                          </a:solidFill>
                          <a:uFillTx/>
                          <a:latin typeface="PF Din Text Comp Pro Medium"/>
                          <a:ea typeface="+mj-ea"/>
                          <a:cs typeface="+mj-cs"/>
                          <a:sym typeface="Calibri"/>
                        </a:rPr>
                        <a:t>627 582 252,30</a:t>
                      </a:r>
                      <a:endParaRPr lang="ru-RU" sz="1200" b="0" i="0" u="none" strike="noStrike" kern="1200" cap="none" spc="0" baseline="0" dirty="0">
                        <a:ln>
                          <a:noFill/>
                        </a:ln>
                        <a:solidFill>
                          <a:schemeClr val="tx1"/>
                        </a:solidFill>
                        <a:uFillTx/>
                        <a:latin typeface="PF Din Text Comp Pro Medium"/>
                        <a:ea typeface="+mj-ea"/>
                        <a:cs typeface="+mj-cs"/>
                        <a:sym typeface="Calibri"/>
                      </a:endParaRPr>
                    </a:p>
                  </a:txBody>
                  <a:tcPr marL="9525" marR="9525" marT="9525" marB="95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mp Pro Medium"/>
                          <a:ea typeface="+mj-ea"/>
                          <a:cs typeface="+mj-cs"/>
                          <a:sym typeface="Calibri"/>
                        </a:rPr>
                        <a:t>98,28</a:t>
                      </a:r>
                      <a:endParaRPr lang="ru-RU" sz="1200" b="0" i="0" u="none" strike="noStrike" kern="1200" cap="none" spc="0" baseline="0" dirty="0">
                        <a:ln>
                          <a:noFill/>
                        </a:ln>
                        <a:solidFill>
                          <a:schemeClr val="tx1"/>
                        </a:solidFill>
                        <a:uFillTx/>
                        <a:latin typeface="PF Din Text Comp Pro Medium"/>
                        <a:ea typeface="+mj-ea"/>
                        <a:cs typeface="+mj-cs"/>
                        <a:sym typeface="Calibri"/>
                      </a:endParaRPr>
                    </a:p>
                  </a:txBody>
                  <a:tcPr marL="9525" marR="9525" marT="9525" marB="9525"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390894">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1" u="none" strike="noStrike" kern="1200" cap="none" spc="0" baseline="0" dirty="0" smtClean="0">
                          <a:ln>
                            <a:noFill/>
                          </a:ln>
                          <a:solidFill>
                            <a:schemeClr val="tx1"/>
                          </a:solidFill>
                          <a:uFillTx/>
                          <a:latin typeface="PF Din Text Cond Pro Light"/>
                          <a:ea typeface="+mj-ea"/>
                          <a:cs typeface="+mj-cs"/>
                          <a:sym typeface="Calibri"/>
                        </a:rPr>
                        <a:t>в том числе - нерезиденты</a:t>
                      </a:r>
                      <a:endParaRPr lang="ru-RU" sz="1200" b="0" i="1" u="none" strike="noStrike" kern="1200" cap="none" spc="0" baseline="0" dirty="0">
                        <a:ln>
                          <a:noFill/>
                        </a:ln>
                        <a:solidFill>
                          <a:schemeClr val="tx1"/>
                        </a:solidFill>
                        <a:uFillTx/>
                        <a:latin typeface="PF Din Text Cond Pro Light"/>
                        <a:ea typeface="+mj-ea"/>
                        <a:cs typeface="+mj-cs"/>
                        <a:sym typeface="Calibri"/>
                      </a:endParaRPr>
                    </a:p>
                  </a:txBody>
                  <a:tcPr marL="53911" marR="53911" marT="0" marB="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10</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36002" marR="36002" marT="15990" marB="159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a:ln>
                            <a:noFill/>
                          </a:ln>
                          <a:solidFill>
                            <a:schemeClr val="tx1"/>
                          </a:solidFill>
                          <a:uFillTx/>
                          <a:latin typeface="PF Din Text Cond Pro Light"/>
                          <a:ea typeface="+mj-ea"/>
                          <a:cs typeface="+mj-cs"/>
                          <a:sym typeface="Calibri"/>
                        </a:rPr>
                        <a:t>14 679 891</a:t>
                      </a:r>
                    </a:p>
                  </a:txBody>
                  <a:tcPr marL="9525" marR="9525" marT="9525" marB="95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0,018 </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9525" marR="9525" marT="9525" marB="9525"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3479">
                <a:tc>
                  <a:txBody>
                    <a:bodyPr/>
                    <a:lstStyle/>
                    <a:p>
                      <a:pPr marL="22225" marR="0" indent="-22225" algn="l" defTabSz="956360" rtl="0" eaLnBrk="1" latinLnBrk="0" hangingPunct="1">
                        <a:lnSpc>
                          <a:spcPct val="115000"/>
                        </a:lnSpc>
                        <a:spcBef>
                          <a:spcPts val="0"/>
                        </a:spcBef>
                        <a:spcAft>
                          <a:spcPts val="0"/>
                        </a:spcAft>
                        <a:buClrTx/>
                        <a:buSzTx/>
                        <a:buFontTx/>
                        <a:buNone/>
                        <a:tabLst/>
                      </a:pPr>
                      <a:r>
                        <a:rPr lang="ru-RU" sz="1200" b="0" i="1" u="none" strike="noStrike" kern="1200" cap="none" spc="0" baseline="0" dirty="0" smtClean="0">
                          <a:ln>
                            <a:noFill/>
                          </a:ln>
                          <a:solidFill>
                            <a:schemeClr val="tx1"/>
                          </a:solidFill>
                          <a:uFillTx/>
                          <a:latin typeface="PF Din Text Cond Pro Light"/>
                          <a:ea typeface="+mj-ea"/>
                          <a:cs typeface="+mj-cs"/>
                          <a:sym typeface="Calibri"/>
                        </a:rPr>
                        <a:t>              Государство</a:t>
                      </a:r>
                      <a:endParaRPr lang="ru-RU" sz="1200" b="0" i="1" u="none" strike="noStrike" kern="1200" cap="none" spc="0" baseline="0" dirty="0">
                        <a:ln>
                          <a:noFill/>
                        </a:ln>
                        <a:solidFill>
                          <a:schemeClr val="tx1"/>
                        </a:solidFill>
                        <a:uFillTx/>
                        <a:latin typeface="PF Din Text Cond Pro Light"/>
                        <a:ea typeface="+mj-ea"/>
                        <a:cs typeface="+mj-cs"/>
                        <a:sym typeface="Calibri"/>
                      </a:endParaRPr>
                    </a:p>
                  </a:txBody>
                  <a:tcPr marL="53911" marR="53911" marT="0" marB="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1</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36002" marR="36002" marT="15990" marB="159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a:ln>
                            <a:noFill/>
                          </a:ln>
                          <a:solidFill>
                            <a:schemeClr val="tx1"/>
                          </a:solidFill>
                          <a:uFillTx/>
                          <a:latin typeface="PF Din Text Cond Pro Light"/>
                          <a:ea typeface="+mj-ea"/>
                          <a:cs typeface="+mj-cs"/>
                          <a:sym typeface="Calibri"/>
                        </a:rPr>
                        <a:t>69 125 536 </a:t>
                      </a:r>
                    </a:p>
                  </a:txBody>
                  <a:tcPr marL="9525" marR="9525" marT="9525" marB="95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0,08 </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9525" marR="9525" marT="9525" marB="9525"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5"/>
                  </a:ext>
                </a:extLst>
              </a:tr>
              <a:tr h="390894">
                <a:tc>
                  <a:txBody>
                    <a:bodyPr/>
                    <a:lstStyle/>
                    <a:p>
                      <a:pPr marL="22225" marR="0" indent="-22225" algn="ctr" defTabSz="956360" rtl="0" eaLnBrk="1" latinLnBrk="0" hangingPunct="1">
                        <a:lnSpc>
                          <a:spcPct val="115000"/>
                        </a:lnSpc>
                        <a:spcBef>
                          <a:spcPts val="0"/>
                        </a:spcBef>
                        <a:spcAft>
                          <a:spcPts val="0"/>
                        </a:spcAft>
                        <a:buClrTx/>
                        <a:buSzTx/>
                        <a:buFontTx/>
                        <a:buNone/>
                        <a:tabLst/>
                      </a:pPr>
                      <a:r>
                        <a:rPr lang="ru-RU" sz="1200" b="0" i="1" u="none" strike="noStrike" kern="1200" cap="none" spc="0" baseline="0" dirty="0" smtClean="0">
                          <a:ln>
                            <a:noFill/>
                          </a:ln>
                          <a:solidFill>
                            <a:schemeClr val="tx1"/>
                          </a:solidFill>
                          <a:uFillTx/>
                          <a:latin typeface="PF Din Text Cond Pro Light"/>
                          <a:ea typeface="+mj-ea"/>
                          <a:cs typeface="+mj-cs"/>
                          <a:sym typeface="Calibri"/>
                        </a:rPr>
                        <a:t>Счета неустановленных лиц</a:t>
                      </a:r>
                      <a:endParaRPr lang="ru-RU" sz="1200" b="0" i="1" u="none" strike="noStrike" kern="1200" cap="none" spc="0" baseline="0" dirty="0">
                        <a:ln>
                          <a:noFill/>
                        </a:ln>
                        <a:solidFill>
                          <a:schemeClr val="tx1"/>
                        </a:solidFill>
                        <a:uFillTx/>
                        <a:latin typeface="PF Din Text Cond Pro Light"/>
                        <a:ea typeface="+mj-ea"/>
                        <a:cs typeface="+mj-cs"/>
                        <a:sym typeface="Calibri"/>
                      </a:endParaRPr>
                    </a:p>
                  </a:txBody>
                  <a:tcPr marL="53911" marR="53911" marT="0" marB="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1</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36002" marR="36002" marT="15990" marB="159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a:ln>
                            <a:noFill/>
                          </a:ln>
                          <a:solidFill>
                            <a:schemeClr val="tx1"/>
                          </a:solidFill>
                          <a:uFillTx/>
                          <a:latin typeface="PF Din Text Cond Pro Light"/>
                          <a:ea typeface="+mj-ea"/>
                          <a:cs typeface="+mj-cs"/>
                          <a:sym typeface="Calibri"/>
                        </a:rPr>
                        <a:t>5 243 </a:t>
                      </a:r>
                      <a:r>
                        <a:rPr lang="ru-RU" sz="1200" b="0" i="0" u="none" strike="noStrike" kern="1200" cap="none" spc="0" baseline="0" dirty="0" smtClean="0">
                          <a:ln>
                            <a:noFill/>
                          </a:ln>
                          <a:solidFill>
                            <a:schemeClr val="tx1"/>
                          </a:solidFill>
                          <a:uFillTx/>
                          <a:latin typeface="PF Din Text Cond Pro Light"/>
                          <a:ea typeface="+mj-ea"/>
                          <a:cs typeface="+mj-cs"/>
                          <a:sym typeface="Calibri"/>
                        </a:rPr>
                        <a:t>855 </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9525" marR="9525" marT="9525" marB="95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0,006 </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9525" marR="9525" marT="9525" marB="9525"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0894">
                <a:tc>
                  <a:txBody>
                    <a:bodyPr/>
                    <a:lstStyle/>
                    <a:p>
                      <a:pPr marL="22225" marR="0" indent="-22225" algn="ctr" defTabSz="956360" rtl="0" eaLnBrk="1"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ВСЕГО</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53911" marR="53911" marT="0" marB="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9236</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36002" marR="36002" marT="15990" marB="159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lvl="0" indent="-22225" algn="ctr" defTabSz="956360" rtl="0" eaLnBrk="1" fontAlgn="ctr" latinLnBrk="0" hangingPunct="1">
                        <a:lnSpc>
                          <a:spcPct val="115000"/>
                        </a:lnSpc>
                        <a:spcBef>
                          <a:spcPts val="0"/>
                        </a:spcBef>
                        <a:spcAft>
                          <a:spcPts val="0"/>
                        </a:spcAft>
                        <a:buClrTx/>
                        <a:buSzTx/>
                        <a:buFontTx/>
                        <a:buNone/>
                        <a:tabLst/>
                        <a:defRPr/>
                      </a:pPr>
                      <a:r>
                        <a:rPr lang="ru-RU" sz="1200" b="0" i="0" u="none" strike="noStrike" kern="1200" cap="none" spc="0" baseline="0" dirty="0" smtClean="0">
                          <a:ln>
                            <a:noFill/>
                          </a:ln>
                          <a:solidFill>
                            <a:schemeClr val="tx1"/>
                          </a:solidFill>
                          <a:uFillTx/>
                          <a:latin typeface="PF Din Text Cond Pro Light"/>
                          <a:ea typeface="+mj-ea"/>
                          <a:cs typeface="+mj-cs"/>
                          <a:sym typeface="Calibri"/>
                        </a:rPr>
                        <a:t>82 039 595 425,30</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36002" marR="36002" marT="15990" marB="159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a:ln>
                            <a:noFill/>
                          </a:ln>
                          <a:solidFill>
                            <a:schemeClr val="tx1"/>
                          </a:solidFill>
                          <a:uFillTx/>
                          <a:latin typeface="PF Din Text Cond Pro Light"/>
                          <a:ea typeface="+mj-ea"/>
                          <a:cs typeface="+mj-cs"/>
                          <a:sym typeface="Calibri"/>
                        </a:rPr>
                        <a:t>100 </a:t>
                      </a:r>
                    </a:p>
                  </a:txBody>
                  <a:tcPr marL="9525" marR="9525" marT="9525" marB="9525"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2575859977"/>
                  </a:ext>
                </a:extLst>
              </a:tr>
            </a:tbl>
          </a:graphicData>
        </a:graphic>
      </p:graphicFrame>
      <p:sp>
        <p:nvSpPr>
          <p:cNvPr id="52" name="Rectangle 6"/>
          <p:cNvSpPr>
            <a:spLocks noChangeArrowheads="1"/>
          </p:cNvSpPr>
          <p:nvPr/>
        </p:nvSpPr>
        <p:spPr bwMode="auto">
          <a:xfrm>
            <a:off x="542611" y="1328544"/>
            <a:ext cx="828020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ru-RU" sz="1100" kern="1200" dirty="0" smtClean="0">
                <a:latin typeface="PF Din Text Cond Pro Light"/>
                <a:cs typeface="+mj-cs"/>
              </a:rPr>
              <a:t>04 октября 2019 Межрайонной ИФНС №26 по Ростовской области зарегистрированы изменения в Устав ПАО «МРСК Юга», внесенные на основании решения, принятого внеочередным Общим собранием ПАО «МРСК Юга» 18.04.2019 (протокол от 22.04.2019 №19), а также выписки из государственного реестра эмиссионных ценных бумаг от 02 сентября 2019 года. Согласно указанным изменениям уставный капитал ПАО «МРСК Юга» составляет 8 203 959 542 (Восемь миллиардов двести три миллиона девятьсот пятьдесят девять тысяч пятьсот </a:t>
            </a:r>
            <a:r>
              <a:rPr lang="ru-RU" sz="1100" kern="1200" smtClean="0">
                <a:latin typeface="PF Din Text Cond Pro Light"/>
                <a:cs typeface="+mj-cs"/>
              </a:rPr>
              <a:t>сорок два) </a:t>
            </a:r>
            <a:r>
              <a:rPr lang="ru-RU" sz="1100" kern="1200" dirty="0" smtClean="0">
                <a:latin typeface="PF Din Text Cond Pro Light"/>
                <a:cs typeface="+mj-cs"/>
              </a:rPr>
              <a:t>рубля 53 копейки. </a:t>
            </a:r>
            <a:endParaRPr lang="ru-RU" altLang="ru-RU" sz="1100" dirty="0" smtClean="0">
              <a:latin typeface="PF Din Text Cond Pro Light"/>
            </a:endParaRPr>
          </a:p>
        </p:txBody>
      </p:sp>
    </p:spTree>
    <p:extLst>
      <p:ext uri="{BB962C8B-B14F-4D97-AF65-F5344CB8AC3E}">
        <p14:creationId xmlns:p14="http://schemas.microsoft.com/office/powerpoint/2010/main" val="109047002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latin typeface="Arial Narrow" panose="020B0606020202030204" pitchFamily="34" charset="0"/>
            </a:endParaRPr>
          </a:p>
        </p:txBody>
      </p:sp>
      <p:sp>
        <p:nvSpPr>
          <p:cNvPr id="4" name="Номер слайда 3"/>
          <p:cNvSpPr>
            <a:spLocks noGrp="1"/>
          </p:cNvSpPr>
          <p:nvPr>
            <p:ph type="sldNum" sz="quarter" idx="2"/>
          </p:nvPr>
        </p:nvSpPr>
        <p:spPr/>
        <p:txBody>
          <a:bodyPr/>
          <a:lstStyle/>
          <a:p>
            <a:fld id="{86CB4B4D-7CA3-9044-876B-883B54F8677D}" type="slidenum">
              <a:rPr lang="ru-RU" smtClean="0"/>
              <a:pPr/>
              <a:t>14</a:t>
            </a:fld>
            <a:endParaRPr lang="ru-RU" dirty="0"/>
          </a:p>
        </p:txBody>
      </p:sp>
      <p:sp>
        <p:nvSpPr>
          <p:cNvPr id="3" name="Заголовок 2"/>
          <p:cNvSpPr>
            <a:spLocks noGrp="1"/>
          </p:cNvSpPr>
          <p:nvPr>
            <p:ph type="title"/>
          </p:nvPr>
        </p:nvSpPr>
        <p:spPr>
          <a:xfrm>
            <a:off x="2273182" y="364437"/>
            <a:ext cx="6356470" cy="349201"/>
          </a:xfrm>
        </p:spPr>
        <p:txBody>
          <a:bodyPr>
            <a:noAutofit/>
          </a:bodyPr>
          <a:lstStyle/>
          <a:p>
            <a:r>
              <a:rPr lang="ru-RU" dirty="0"/>
              <a:t>СТРУКТУРА </a:t>
            </a:r>
            <a:r>
              <a:rPr lang="ru-RU" dirty="0" smtClean="0"/>
              <a:t>ФКЦИОНЕРНОГО КАПИТАЛА</a:t>
            </a:r>
            <a:endParaRPr lang="ru-RU" dirty="0"/>
          </a:p>
        </p:txBody>
      </p:sp>
      <mc:AlternateContent xmlns:mc="http://schemas.openxmlformats.org/markup-compatibility/2006">
        <mc:Choice xmlns:cx1="http://schemas.microsoft.com/office/drawing/2015/9/8/chartex" Requires="cx1">
          <p:graphicFrame>
            <p:nvGraphicFramePr>
              <p:cNvPr id="35" name="Диаграмма 34"/>
              <p:cNvGraphicFramePr/>
              <p:nvPr>
                <p:extLst>
                  <p:ext uri="{D42A27DB-BD31-4B8C-83A1-F6EECF244321}">
                    <p14:modId xmlns:p14="http://schemas.microsoft.com/office/powerpoint/2010/main" val="355007439"/>
                  </p:ext>
                </p:extLst>
              </p:nvPr>
            </p:nvGraphicFramePr>
            <p:xfrm>
              <a:off x="462224" y="1409687"/>
              <a:ext cx="8167427" cy="4823834"/>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35" name="Диаграмма 34"/>
              <p:cNvPicPr>
                <a:picLocks noGrp="1" noRot="1" noChangeAspect="1" noMove="1" noResize="1" noEditPoints="1" noAdjustHandles="1" noChangeArrowheads="1" noChangeShapeType="1"/>
              </p:cNvPicPr>
              <p:nvPr/>
            </p:nvPicPr>
            <p:blipFill>
              <a:blip r:embed="rId4"/>
              <a:stretch>
                <a:fillRect/>
              </a:stretch>
            </p:blipFill>
            <p:spPr>
              <a:xfrm>
                <a:off x="462224" y="1409687"/>
                <a:ext cx="8167427" cy="4823834"/>
              </a:xfrm>
              <a:prstGeom prst="rect">
                <a:avLst/>
              </a:prstGeom>
            </p:spPr>
          </p:pic>
        </mc:Fallback>
      </mc:AlternateContent>
      <p:graphicFrame>
        <p:nvGraphicFramePr>
          <p:cNvPr id="37" name="Диаграмма 36"/>
          <p:cNvGraphicFramePr/>
          <p:nvPr>
            <p:extLst>
              <p:ext uri="{D42A27DB-BD31-4B8C-83A1-F6EECF244321}">
                <p14:modId xmlns:p14="http://schemas.microsoft.com/office/powerpoint/2010/main" val="2331718886"/>
              </p:ext>
            </p:extLst>
          </p:nvPr>
        </p:nvGraphicFramePr>
        <p:xfrm>
          <a:off x="5872625" y="1771415"/>
          <a:ext cx="1872000" cy="1800000"/>
        </p:xfrm>
        <a:graphic>
          <a:graphicData uri="http://schemas.openxmlformats.org/drawingml/2006/chart">
            <c:chart xmlns:c="http://schemas.openxmlformats.org/drawingml/2006/chart" xmlns:r="http://schemas.openxmlformats.org/officeDocument/2006/relationships" r:id="rId5"/>
          </a:graphicData>
        </a:graphic>
      </p:graphicFrame>
      <p:sp>
        <p:nvSpPr>
          <p:cNvPr id="54" name="TextBox 53"/>
          <p:cNvSpPr txBox="1"/>
          <p:nvPr/>
        </p:nvSpPr>
        <p:spPr>
          <a:xfrm>
            <a:off x="834013" y="942996"/>
            <a:ext cx="7795638" cy="523220"/>
          </a:xfrm>
          <a:prstGeom prst="rect">
            <a:avLst/>
          </a:prstGeom>
          <a:noFill/>
        </p:spPr>
        <p:txBody>
          <a:bodyPr wrap="square" rtlCol="0">
            <a:spAutoFit/>
          </a:bodyPr>
          <a:lstStyle/>
          <a:p>
            <a:pPr algn="ctr"/>
            <a:r>
              <a:rPr lang="ru-RU" altLang="ru-RU" sz="1400" kern="1200" dirty="0" smtClean="0">
                <a:solidFill>
                  <a:schemeClr val="tx1"/>
                </a:solidFill>
                <a:latin typeface="PF Din Text Cond Pro Light"/>
              </a:rPr>
              <a:t>Состав </a:t>
            </a:r>
            <a:r>
              <a:rPr lang="ru-RU" altLang="ru-RU" sz="1400" kern="1200" dirty="0">
                <a:solidFill>
                  <a:schemeClr val="tx1"/>
                </a:solidFill>
                <a:latin typeface="PF Din Text Cond Pro Light"/>
              </a:rPr>
              <a:t>акционеров – владельцев более 5% уставного капитала*</a:t>
            </a:r>
            <a:br>
              <a:rPr lang="ru-RU" altLang="ru-RU" sz="1400" kern="1200" dirty="0">
                <a:solidFill>
                  <a:schemeClr val="tx1"/>
                </a:solidFill>
                <a:latin typeface="PF Din Text Cond Pro Light"/>
              </a:rPr>
            </a:br>
            <a:r>
              <a:rPr lang="ru-RU" altLang="ru-RU" sz="1400" kern="1200" dirty="0">
                <a:solidFill>
                  <a:schemeClr val="tx1"/>
                </a:solidFill>
                <a:latin typeface="PF Din Text Cond Pro Light"/>
              </a:rPr>
              <a:t>ПАО «МРСК Юга»  на </a:t>
            </a:r>
            <a:r>
              <a:rPr lang="ru-RU" altLang="ru-RU" sz="1400" kern="1200" dirty="0" smtClean="0">
                <a:solidFill>
                  <a:schemeClr val="tx1"/>
                </a:solidFill>
                <a:latin typeface="PF Din Text Cond Pro Light"/>
              </a:rPr>
              <a:t>30.09.2019</a:t>
            </a:r>
            <a:endParaRPr lang="ru-RU" sz="1400" dirty="0">
              <a:solidFill>
                <a:schemeClr val="tx1"/>
              </a:solidFill>
              <a:latin typeface="PF Din Text Cond Pro Light"/>
            </a:endParaRPr>
          </a:p>
        </p:txBody>
      </p:sp>
      <p:sp>
        <p:nvSpPr>
          <p:cNvPr id="45" name="Оформление сносок"/>
          <p:cNvSpPr txBox="1"/>
          <p:nvPr/>
        </p:nvSpPr>
        <p:spPr>
          <a:xfrm>
            <a:off x="371787" y="6319855"/>
            <a:ext cx="438108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910238" eaLnBrk="1" hangingPunct="1">
              <a:spcBef>
                <a:spcPts val="600"/>
              </a:spcBef>
              <a:defRPr sz="1200" i="1">
                <a:solidFill>
                  <a:srgbClr val="A7A7A7"/>
                </a:solidFill>
                <a:latin typeface="PFDinTextCondPro-Light" panose="02000000000000000000" pitchFamily="2" charset="0"/>
                <a:ea typeface="PFDinTextCondPro-Regular"/>
                <a:cs typeface="PFDinTextCondPro-Regular"/>
              </a:defRPr>
            </a:lvl1pPr>
          </a:lstStyle>
          <a:p>
            <a:r>
              <a:rPr lang="ru-RU" dirty="0" smtClean="0"/>
              <a:t>*От общего количества размещенных акций ПАО «МРСК Юга»</a:t>
            </a:r>
            <a:endParaRPr dirty="0"/>
          </a:p>
        </p:txBody>
      </p:sp>
    </p:spTree>
    <p:extLst>
      <p:ext uri="{BB962C8B-B14F-4D97-AF65-F5344CB8AC3E}">
        <p14:creationId xmlns:p14="http://schemas.microsoft.com/office/powerpoint/2010/main" val="46576881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15</a:t>
            </a:fld>
            <a:endParaRPr lang="ru-RU"/>
          </a:p>
        </p:txBody>
      </p:sp>
      <p:sp>
        <p:nvSpPr>
          <p:cNvPr id="4" name="Заголовок 3"/>
          <p:cNvSpPr>
            <a:spLocks noGrp="1"/>
          </p:cNvSpPr>
          <p:nvPr>
            <p:ph type="title"/>
          </p:nvPr>
        </p:nvSpPr>
        <p:spPr/>
        <p:txBody>
          <a:bodyPr/>
          <a:lstStyle/>
          <a:p>
            <a:r>
              <a:rPr lang="ru-RU" dirty="0" smtClean="0"/>
              <a:t>ФОНДОВЫЙ РЫНОК</a:t>
            </a:r>
            <a:endParaRPr lang="ru-RU" dirty="0"/>
          </a:p>
        </p:txBody>
      </p:sp>
    </p:spTree>
    <p:extLst>
      <p:ext uri="{BB962C8B-B14F-4D97-AF65-F5344CB8AC3E}">
        <p14:creationId xmlns:p14="http://schemas.microsoft.com/office/powerpoint/2010/main" val="43562309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16</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ФОНДОВЫЙ РЫНОК</a:t>
            </a:r>
            <a:endParaRPr lang="ru-RU" dirty="0"/>
          </a:p>
        </p:txBody>
      </p:sp>
      <p:sp>
        <p:nvSpPr>
          <p:cNvPr id="52" name="Rectangle 6"/>
          <p:cNvSpPr>
            <a:spLocks noChangeArrowheads="1"/>
          </p:cNvSpPr>
          <p:nvPr/>
        </p:nvSpPr>
        <p:spPr bwMode="auto">
          <a:xfrm>
            <a:off x="411983" y="932229"/>
            <a:ext cx="8488882" cy="15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buNone/>
              <a:defRPr/>
            </a:pPr>
            <a:r>
              <a:rPr lang="ru-RU" altLang="ru-RU" sz="1100" kern="1200" dirty="0">
                <a:latin typeface="PF Din Text Cond Pro Light"/>
                <a:cs typeface="+mj-cs"/>
              </a:rPr>
              <a:t>Акции ПАО «МРСК Юга» допущены к обращению с 03.07.2008 года. </a:t>
            </a:r>
          </a:p>
          <a:p>
            <a:pPr lvl="0" algn="just">
              <a:buNone/>
              <a:defRPr/>
            </a:pPr>
            <a:r>
              <a:rPr lang="ru-RU" altLang="ru-RU" sz="1100" kern="1200" dirty="0">
                <a:latin typeface="PF Din Text Cond Pro Light"/>
                <a:cs typeface="+mj-cs"/>
              </a:rPr>
              <a:t>До 19.12.2011 (дата реорганизации ОАО «РТС») акции ПАО «МРСК Юга» обращались на ОАО «РТС» без прохождения процедуры листинга в двух режимах - «Т+0» (</a:t>
            </a:r>
            <a:r>
              <a:rPr lang="ru-RU" altLang="ru-RU" sz="1100" kern="1200" dirty="0" err="1">
                <a:latin typeface="PF Din Text Cond Pro Light"/>
                <a:cs typeface="+mj-cs"/>
              </a:rPr>
              <a:t>тикер</a:t>
            </a:r>
            <a:r>
              <a:rPr lang="ru-RU" altLang="ru-RU" sz="1100" kern="1200" dirty="0">
                <a:latin typeface="PF Din Text Cond Pro Light"/>
                <a:cs typeface="+mj-cs"/>
              </a:rPr>
              <a:t> - MRKYG) и «RTS </a:t>
            </a:r>
            <a:r>
              <a:rPr lang="ru-RU" altLang="ru-RU" sz="1100" kern="1200" dirty="0" err="1">
                <a:latin typeface="PF Din Text Cond Pro Light"/>
                <a:cs typeface="+mj-cs"/>
              </a:rPr>
              <a:t>Classica</a:t>
            </a:r>
            <a:r>
              <a:rPr lang="ru-RU" altLang="ru-RU" sz="1100" kern="1200" dirty="0">
                <a:latin typeface="PF Din Text Cond Pro Light"/>
                <a:cs typeface="+mj-cs"/>
              </a:rPr>
              <a:t>» (</a:t>
            </a:r>
            <a:r>
              <a:rPr lang="ru-RU" altLang="ru-RU" sz="1100" kern="1200" dirty="0" err="1">
                <a:latin typeface="PF Din Text Cond Pro Light"/>
                <a:cs typeface="+mj-cs"/>
              </a:rPr>
              <a:t>тикер</a:t>
            </a:r>
            <a:r>
              <a:rPr lang="ru-RU" altLang="ru-RU" sz="1100" kern="1200" dirty="0">
                <a:latin typeface="PF Din Text Cond Pro Light"/>
                <a:cs typeface="+mj-cs"/>
              </a:rPr>
              <a:t> - MRKY). </a:t>
            </a:r>
          </a:p>
          <a:p>
            <a:pPr lvl="0" algn="just">
              <a:buNone/>
              <a:defRPr/>
            </a:pPr>
            <a:r>
              <a:rPr lang="ru-RU" altLang="ru-RU" sz="1100" kern="1200" dirty="0">
                <a:latin typeface="PF Din Text Cond Pro Light"/>
                <a:cs typeface="+mj-cs"/>
              </a:rPr>
              <a:t>С 12.07.2010 акции торгуются на ПАО Московская биржа: с 12.07.2010 по 08.06.2013 - в Котировальном списке «Б» (</a:t>
            </a:r>
            <a:r>
              <a:rPr lang="ru-RU" altLang="ru-RU" sz="1100" kern="1200" dirty="0" err="1">
                <a:latin typeface="PF Din Text Cond Pro Light"/>
                <a:cs typeface="+mj-cs"/>
              </a:rPr>
              <a:t>тикер</a:t>
            </a:r>
            <a:r>
              <a:rPr lang="ru-RU" altLang="ru-RU" sz="1100" kern="1200" dirty="0">
                <a:latin typeface="PF Din Text Cond Pro Light"/>
                <a:cs typeface="+mj-cs"/>
              </a:rPr>
              <a:t> до 20.11.2011 включительно – MRKA, с 21.11.2011 – MRKY);</a:t>
            </a:r>
            <a:r>
              <a:rPr lang="ru-RU" sz="1100" kern="1200" dirty="0">
                <a:latin typeface="PF Din Text Cond Pro Light"/>
                <a:cs typeface="+mj-cs"/>
              </a:rPr>
              <a:t> с 09.06.2013, в соответствии с Правилами листинга ЗАО «ФБ ММВБ», утв. Советом директоров ЗАО "ФБ ММВБ" 31.12.2013, акции Общества включены во второй уровень Списка ценных бумаг, допущенных к торгам в ПАО Московская биржа; с 26.02.2018 акции ПАО «МРСК Юга» переведены в раздел «Третий уровень» Списка ценных бумаг, допущенных к торгам на ПАО Московская Биржа.</a:t>
            </a:r>
          </a:p>
          <a:p>
            <a:pPr lvl="0" algn="just">
              <a:buNone/>
              <a:defRPr/>
            </a:pPr>
            <a:r>
              <a:rPr lang="ru-RU" altLang="ru-RU" sz="1100" kern="1200" dirty="0">
                <a:latin typeface="PF Din Text Cond Pro Light"/>
                <a:cs typeface="+mj-cs"/>
              </a:rPr>
              <a:t>Рыночная капитализация Общества </a:t>
            </a:r>
            <a:r>
              <a:rPr lang="ru-RU" altLang="ru-RU" sz="1100" kern="1200" dirty="0" smtClean="0">
                <a:latin typeface="PF Din Text Cond Pro Light"/>
                <a:cs typeface="+mj-cs"/>
              </a:rPr>
              <a:t>на </a:t>
            </a:r>
            <a:r>
              <a:rPr lang="ru-RU" altLang="ru-RU" sz="1100" kern="1200" dirty="0" smtClean="0">
                <a:latin typeface="PF Din Text Cond Pro Light"/>
                <a:cs typeface="+mj-cs"/>
              </a:rPr>
              <a:t>30.09.2019 </a:t>
            </a:r>
            <a:r>
              <a:rPr lang="ru-RU" altLang="ru-RU" sz="1100" kern="1200" dirty="0">
                <a:latin typeface="PF Din Text Cond Pro Light"/>
                <a:cs typeface="+mj-cs"/>
              </a:rPr>
              <a:t>по данным </a:t>
            </a:r>
            <a:r>
              <a:rPr lang="ru-RU" altLang="ru-RU" sz="1100" kern="1200" dirty="0" smtClean="0">
                <a:latin typeface="PF Din Text Cond Pro Light"/>
                <a:cs typeface="+mj-cs"/>
              </a:rPr>
              <a:t>ПАО Московская биржа </a:t>
            </a:r>
            <a:r>
              <a:rPr lang="ru-RU" altLang="ru-RU" sz="1100" kern="1200" dirty="0">
                <a:latin typeface="PF Din Text Cond Pro Light"/>
                <a:cs typeface="+mj-cs"/>
              </a:rPr>
              <a:t>составила: 4 </a:t>
            </a:r>
            <a:r>
              <a:rPr lang="ru-RU" altLang="ru-RU" sz="1100" kern="1200" dirty="0" smtClean="0">
                <a:latin typeface="PF Din Text Cond Pro Light"/>
                <a:cs typeface="+mj-cs"/>
              </a:rPr>
              <a:t>811 622 271,68 </a:t>
            </a:r>
            <a:r>
              <a:rPr lang="ru-RU" altLang="ru-RU" sz="1100" kern="1200" dirty="0">
                <a:latin typeface="PF Din Text Cond Pro Light"/>
                <a:cs typeface="+mj-cs"/>
              </a:rPr>
              <a:t>руб. </a:t>
            </a:r>
            <a:endParaRPr lang="ru-RU" sz="1100" kern="1200" dirty="0">
              <a:latin typeface="PF Din Text Cond Pro Light"/>
              <a:cs typeface="+mj-cs"/>
            </a:endParaRPr>
          </a:p>
        </p:txBody>
      </p:sp>
      <p:sp>
        <p:nvSpPr>
          <p:cNvPr id="9" name="Rectangle 7"/>
          <p:cNvSpPr>
            <a:spLocks noChangeArrowheads="1"/>
          </p:cNvSpPr>
          <p:nvPr/>
        </p:nvSpPr>
        <p:spPr bwMode="auto">
          <a:xfrm>
            <a:off x="805381" y="2521955"/>
            <a:ext cx="7913170" cy="22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ru-RU" altLang="ru-RU" sz="1100" i="0" u="none" strike="noStrike" kern="1200" cap="none" spc="0" normalizeH="0" baseline="0" noProof="0" dirty="0">
                <a:ln>
                  <a:noFill/>
                </a:ln>
                <a:effectLst/>
                <a:uLnTx/>
                <a:uFillTx/>
                <a:latin typeface="PF Din Text Cond Pro Light"/>
                <a:ea typeface="+mn-ea"/>
              </a:rPr>
              <a:t>Динамика цены 1 акции ПАО «МРСК Юга» за </a:t>
            </a:r>
            <a:r>
              <a:rPr kumimoji="0" lang="ru-RU" altLang="ru-RU" sz="1100" i="0" u="none" strike="noStrike" kern="1200" cap="none" spc="0" normalizeH="0" baseline="0" noProof="0" dirty="0" smtClean="0">
                <a:ln>
                  <a:noFill/>
                </a:ln>
                <a:effectLst/>
                <a:uLnTx/>
                <a:uFillTx/>
                <a:latin typeface="PF Din Text Cond Pro Light"/>
                <a:ea typeface="+mn-ea"/>
              </a:rPr>
              <a:t>9 </a:t>
            </a:r>
            <a:r>
              <a:rPr kumimoji="0" lang="ru-RU" altLang="ru-RU" sz="1100" i="0" u="none" strike="noStrike" kern="1200" cap="none" spc="0" normalizeH="0" baseline="0" noProof="0" dirty="0" smtClean="0">
                <a:ln>
                  <a:noFill/>
                </a:ln>
                <a:effectLst/>
                <a:uLnTx/>
                <a:uFillTx/>
                <a:latin typeface="PF Din Text Cond Pro Light"/>
                <a:ea typeface="+mn-ea"/>
              </a:rPr>
              <a:t>месяцев 2019г</a:t>
            </a:r>
            <a:r>
              <a:rPr kumimoji="0" lang="ru-RU" altLang="ru-RU" sz="1100" i="0" u="none" strike="noStrike" kern="1200" cap="none" spc="0" normalizeH="0" baseline="0" noProof="0" dirty="0">
                <a:ln>
                  <a:noFill/>
                </a:ln>
                <a:effectLst/>
                <a:uLnTx/>
                <a:uFillTx/>
                <a:latin typeface="PF Din Text Cond Pro Light"/>
                <a:ea typeface="+mn-ea"/>
              </a:rPr>
              <a:t>. (по данным </a:t>
            </a:r>
            <a:r>
              <a:rPr kumimoji="0" lang="ru-RU" altLang="ru-RU" sz="1100" i="0" u="none" strike="noStrike" kern="1200" cap="none" spc="0" normalizeH="0" baseline="0" noProof="0" dirty="0" smtClean="0">
                <a:ln>
                  <a:noFill/>
                </a:ln>
                <a:effectLst/>
                <a:uLnTx/>
                <a:uFillTx/>
                <a:latin typeface="PF Din Text Cond Pro Light"/>
                <a:ea typeface="+mn-ea"/>
              </a:rPr>
              <a:t>ПАО Московская биржа)</a:t>
            </a:r>
            <a:r>
              <a:rPr kumimoji="0" lang="en-US" altLang="ru-RU" sz="1100" i="0" u="none" strike="noStrike" kern="1200" cap="none" spc="0" normalizeH="0" baseline="0" noProof="0" dirty="0" smtClean="0">
                <a:ln>
                  <a:noFill/>
                </a:ln>
                <a:effectLst/>
                <a:uLnTx/>
                <a:uFillTx/>
                <a:latin typeface="PF Din Text Cond Pro Light"/>
                <a:ea typeface="+mn-ea"/>
              </a:rPr>
              <a:t>:</a:t>
            </a:r>
            <a:endParaRPr kumimoji="0" lang="ru-RU" altLang="ru-RU" sz="1100" i="0" u="none" strike="noStrike" kern="1200" cap="none" spc="0" normalizeH="0" baseline="0" noProof="0" dirty="0">
              <a:ln>
                <a:noFill/>
              </a:ln>
              <a:effectLst/>
              <a:uLnTx/>
              <a:uFillTx/>
              <a:latin typeface="PF Din Text Cond Pro Light"/>
              <a:ea typeface="+mn-ea"/>
            </a:endParaRPr>
          </a:p>
        </p:txBody>
      </p:sp>
      <p:sp>
        <p:nvSpPr>
          <p:cNvPr id="12" name="Rectangle 7"/>
          <p:cNvSpPr>
            <a:spLocks noChangeArrowheads="1"/>
          </p:cNvSpPr>
          <p:nvPr/>
        </p:nvSpPr>
        <p:spPr bwMode="auto">
          <a:xfrm>
            <a:off x="5820310" y="5069991"/>
            <a:ext cx="3000162" cy="53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80000"/>
              </a:lnSpc>
              <a:spcBef>
                <a:spcPct val="20000"/>
              </a:spcBef>
              <a:spcAft>
                <a:spcPts val="0"/>
              </a:spcAft>
              <a:buClrTx/>
              <a:buSzTx/>
              <a:buFontTx/>
              <a:buNone/>
              <a:tabLst/>
              <a:defRPr/>
            </a:pPr>
            <a:r>
              <a:rPr lang="ru-RU" altLang="ru-RU" sz="1100" kern="1200" dirty="0">
                <a:latin typeface="PF Din Text Cond Pro Light"/>
                <a:cs typeface="+mj-cs"/>
              </a:rPr>
              <a:t>Объем сделок, совершенных с акциями ПАО «МРСК Юга» на фондовых биржах (ПАО Московская </a:t>
            </a:r>
            <a:r>
              <a:rPr lang="ru-RU" altLang="ru-RU" sz="1100" kern="1200" dirty="0" smtClean="0">
                <a:latin typeface="PF Din Text Cond Pro Light"/>
                <a:cs typeface="+mj-cs"/>
              </a:rPr>
              <a:t>биржа)</a:t>
            </a:r>
          </a:p>
          <a:p>
            <a:pPr marL="0" marR="0" lvl="0" indent="0" algn="just" defTabSz="914400" rtl="0" eaLnBrk="1" fontAlgn="auto" latinLnBrk="0" hangingPunct="1">
              <a:lnSpc>
                <a:spcPct val="80000"/>
              </a:lnSpc>
              <a:spcBef>
                <a:spcPct val="20000"/>
              </a:spcBef>
              <a:spcAft>
                <a:spcPts val="0"/>
              </a:spcAft>
              <a:buClrTx/>
              <a:buSzTx/>
              <a:buFontTx/>
              <a:buNone/>
              <a:tabLst/>
              <a:defRPr/>
            </a:pPr>
            <a:r>
              <a:rPr lang="ru-RU" altLang="ru-RU" sz="1100" kern="1200" dirty="0" smtClean="0">
                <a:latin typeface="PF Din Text Cond Pro Light"/>
                <a:cs typeface="+mj-cs"/>
              </a:rPr>
              <a:t>за 9 </a:t>
            </a:r>
            <a:r>
              <a:rPr lang="ru-RU" altLang="ru-RU" sz="1100" kern="1200" dirty="0">
                <a:latin typeface="PF Din Text Cond Pro Light"/>
                <a:cs typeface="+mj-cs"/>
              </a:rPr>
              <a:t>месяцев 2019 г.</a:t>
            </a:r>
            <a:r>
              <a:rPr lang="en-US" altLang="ru-RU" sz="1100" kern="1200" dirty="0">
                <a:latin typeface="PF Din Text Cond Pro Light"/>
                <a:cs typeface="+mj-cs"/>
              </a:rPr>
              <a:t>:</a:t>
            </a:r>
            <a:endParaRPr lang="ru-RU" altLang="ru-RU" sz="1100" kern="1200" dirty="0">
              <a:latin typeface="PF Din Text Cond Pro Light"/>
              <a:cs typeface="+mj-cs"/>
            </a:endParaRPr>
          </a:p>
        </p:txBody>
      </p:sp>
      <p:sp>
        <p:nvSpPr>
          <p:cNvPr id="13" name="Rectangle 7"/>
          <p:cNvSpPr>
            <a:spLocks noChangeArrowheads="1"/>
          </p:cNvSpPr>
          <p:nvPr/>
        </p:nvSpPr>
        <p:spPr bwMode="auto">
          <a:xfrm>
            <a:off x="5928465" y="5565483"/>
            <a:ext cx="235029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0"/>
              </a:spcBef>
              <a:buNone/>
              <a:defRPr/>
            </a:pPr>
            <a:r>
              <a:rPr lang="ru-RU" altLang="ru-RU" sz="1100" kern="1200" dirty="0" smtClean="0">
                <a:latin typeface="PF Din Text Cond Pro Light"/>
                <a:cs typeface="+mj-cs"/>
              </a:rPr>
              <a:t>- о</a:t>
            </a:r>
            <a:r>
              <a:rPr lang="ru-RU" altLang="ru-RU" sz="1100" kern="1200" dirty="0" smtClean="0">
                <a:latin typeface="PF Din Text Cond Pro Light"/>
                <a:cs typeface="+mj-cs"/>
              </a:rPr>
              <a:t>бъем </a:t>
            </a:r>
            <a:r>
              <a:rPr lang="ru-RU" altLang="ru-RU" sz="1100" kern="1200" dirty="0">
                <a:latin typeface="PF Din Text Cond Pro Light"/>
                <a:cs typeface="+mj-cs"/>
              </a:rPr>
              <a:t>сделок, млн. штук</a:t>
            </a:r>
            <a:r>
              <a:rPr lang="en-US" altLang="ru-RU" sz="1100" kern="1200" dirty="0">
                <a:latin typeface="PF Din Text Cond Pro Light"/>
                <a:cs typeface="+mj-cs"/>
              </a:rPr>
              <a:t>:</a:t>
            </a:r>
            <a:r>
              <a:rPr lang="ru-RU" altLang="ru-RU" sz="1100" kern="1200" dirty="0">
                <a:latin typeface="PF Din Text Cond Pro Light"/>
                <a:cs typeface="+mj-cs"/>
              </a:rPr>
              <a:t> </a:t>
            </a:r>
            <a:r>
              <a:rPr lang="ru-RU" altLang="ru-RU" sz="1100" kern="1200" dirty="0" smtClean="0">
                <a:latin typeface="PF Din Text Cond Pro Light"/>
                <a:cs typeface="+mj-cs"/>
              </a:rPr>
              <a:t>5 293,99</a:t>
            </a:r>
            <a:endParaRPr lang="ru-RU" altLang="ru-RU" sz="1100" kern="1200" dirty="0">
              <a:latin typeface="PF Din Text Cond Pro Light"/>
              <a:cs typeface="+mj-cs"/>
            </a:endParaRPr>
          </a:p>
          <a:p>
            <a:pPr lvl="0" algn="just">
              <a:spcBef>
                <a:spcPct val="0"/>
              </a:spcBef>
              <a:buNone/>
              <a:defRPr/>
            </a:pPr>
            <a:r>
              <a:rPr lang="ru-RU" altLang="ru-RU" sz="1100" kern="1200" dirty="0" smtClean="0">
                <a:latin typeface="PF Din Text Cond Pro Light"/>
                <a:cs typeface="+mj-cs"/>
              </a:rPr>
              <a:t>- о</a:t>
            </a:r>
            <a:r>
              <a:rPr lang="ru-RU" altLang="ru-RU" sz="1100" kern="1200" dirty="0" smtClean="0">
                <a:latin typeface="PF Din Text Cond Pro Light"/>
                <a:cs typeface="+mj-cs"/>
              </a:rPr>
              <a:t>бъем </a:t>
            </a:r>
            <a:r>
              <a:rPr lang="ru-RU" altLang="ru-RU" sz="1100" kern="1200" dirty="0">
                <a:latin typeface="PF Din Text Cond Pro Light"/>
                <a:cs typeface="+mj-cs"/>
              </a:rPr>
              <a:t>сделок, </a:t>
            </a:r>
            <a:r>
              <a:rPr lang="ru-RU" altLang="ru-RU" sz="1100" kern="1200" dirty="0" err="1">
                <a:latin typeface="PF Din Text Cond Pro Light"/>
                <a:cs typeface="+mj-cs"/>
              </a:rPr>
              <a:t>млн.руб</a:t>
            </a:r>
            <a:r>
              <a:rPr lang="ru-RU" altLang="ru-RU" sz="1100" kern="1200" dirty="0">
                <a:latin typeface="PF Din Text Cond Pro Light"/>
                <a:cs typeface="+mj-cs"/>
              </a:rPr>
              <a:t>.</a:t>
            </a:r>
            <a:r>
              <a:rPr lang="en-US" altLang="ru-RU" sz="1100" kern="1200" dirty="0">
                <a:latin typeface="PF Din Text Cond Pro Light"/>
                <a:cs typeface="+mj-cs"/>
              </a:rPr>
              <a:t>:</a:t>
            </a:r>
            <a:r>
              <a:rPr lang="ru-RU" altLang="ru-RU" sz="1100" kern="1200" dirty="0">
                <a:latin typeface="PF Din Text Cond Pro Light"/>
                <a:cs typeface="+mj-cs"/>
              </a:rPr>
              <a:t> </a:t>
            </a:r>
            <a:r>
              <a:rPr lang="ru-RU" altLang="ru-RU" sz="1100" kern="1200" dirty="0" smtClean="0">
                <a:latin typeface="PF Din Text Cond Pro Light"/>
                <a:cs typeface="+mj-cs"/>
              </a:rPr>
              <a:t>372,99  </a:t>
            </a:r>
            <a:endParaRPr lang="ru-RU" altLang="ru-RU" sz="1100" kern="1200" dirty="0">
              <a:latin typeface="PF Din Text Cond Pro Light"/>
              <a:cs typeface="+mj-cs"/>
            </a:endParaRPr>
          </a:p>
        </p:txBody>
      </p:sp>
      <p:sp>
        <p:nvSpPr>
          <p:cNvPr id="14" name="Rectangle 8"/>
          <p:cNvSpPr>
            <a:spLocks noChangeArrowheads="1"/>
          </p:cNvSpPr>
          <p:nvPr/>
        </p:nvSpPr>
        <p:spPr bwMode="auto">
          <a:xfrm>
            <a:off x="6390776" y="3703800"/>
            <a:ext cx="1701800" cy="36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ctr" latinLnBrk="0" hangingPunct="1">
              <a:lnSpc>
                <a:spcPct val="80000"/>
              </a:lnSpc>
              <a:spcBef>
                <a:spcPct val="20000"/>
              </a:spcBef>
              <a:spcAft>
                <a:spcPts val="0"/>
              </a:spcAft>
              <a:buClrTx/>
              <a:buSzTx/>
              <a:buFontTx/>
              <a:buNone/>
              <a:tabLst/>
              <a:defRPr/>
            </a:pPr>
            <a:r>
              <a:rPr kumimoji="0" lang="ru-RU" altLang="ru-RU" sz="1100" b="0" i="0" u="none" strike="noStrike" kern="1200" cap="none" spc="0" normalizeH="0" baseline="0" noProof="0" dirty="0">
                <a:ln>
                  <a:noFill/>
                </a:ln>
                <a:solidFill>
                  <a:srgbClr val="002060"/>
                </a:solidFill>
                <a:effectLst/>
                <a:uLnTx/>
                <a:uFillTx/>
                <a:latin typeface="PF Din Text Comp Pro Medium"/>
                <a:ea typeface="+mn-ea"/>
              </a:rPr>
              <a:t>Акции </a:t>
            </a:r>
            <a:r>
              <a:rPr kumimoji="0" lang="ru-RU" altLang="ru-RU" sz="1100" b="0" i="0" u="none" strike="noStrike" kern="1200" cap="none" spc="0" normalizeH="0" baseline="0" noProof="0" dirty="0" smtClean="0">
                <a:ln>
                  <a:noFill/>
                </a:ln>
                <a:solidFill>
                  <a:srgbClr val="002060"/>
                </a:solidFill>
                <a:effectLst/>
                <a:uLnTx/>
                <a:uFillTx/>
                <a:latin typeface="PF Din Text Comp Pro Medium"/>
                <a:ea typeface="+mn-ea"/>
              </a:rPr>
              <a:t>обыкновенные </a:t>
            </a:r>
            <a:r>
              <a:rPr kumimoji="0" lang="ru-RU" altLang="ru-RU" sz="1100" b="0" i="0" u="none" strike="noStrike" kern="1200" cap="none" spc="0" normalizeH="0" baseline="0" noProof="0" dirty="0">
                <a:ln>
                  <a:noFill/>
                </a:ln>
                <a:solidFill>
                  <a:srgbClr val="002060"/>
                </a:solidFill>
                <a:effectLst/>
                <a:uLnTx/>
                <a:uFillTx/>
                <a:latin typeface="PF Din Text Comp Pro Medium"/>
                <a:ea typeface="+mn-ea"/>
              </a:rPr>
              <a:t>(ММВБ) </a:t>
            </a:r>
          </a:p>
        </p:txBody>
      </p:sp>
      <p:sp>
        <p:nvSpPr>
          <p:cNvPr id="15" name="Rectangle 9"/>
          <p:cNvSpPr>
            <a:spLocks noChangeArrowheads="1"/>
          </p:cNvSpPr>
          <p:nvPr/>
        </p:nvSpPr>
        <p:spPr bwMode="auto">
          <a:xfrm>
            <a:off x="6416736" y="4060378"/>
            <a:ext cx="2092782" cy="22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ctr" latinLnBrk="0" hangingPunct="1">
              <a:lnSpc>
                <a:spcPct val="80000"/>
              </a:lnSpc>
              <a:spcBef>
                <a:spcPct val="20000"/>
              </a:spcBef>
              <a:spcAft>
                <a:spcPts val="0"/>
              </a:spcAft>
              <a:buClrTx/>
              <a:buSzTx/>
              <a:buFontTx/>
              <a:buNone/>
              <a:tabLst/>
              <a:defRPr/>
            </a:pPr>
            <a:r>
              <a:rPr kumimoji="0" lang="ru-RU" altLang="ru-RU" sz="1100" b="0" i="0" u="none" strike="noStrike" kern="1200" cap="none" spc="0" normalizeH="0" baseline="0" noProof="0" dirty="0">
                <a:ln>
                  <a:noFill/>
                </a:ln>
                <a:solidFill>
                  <a:srgbClr val="002060"/>
                </a:solidFill>
                <a:effectLst/>
                <a:uLnTx/>
                <a:uFillTx/>
                <a:latin typeface="PF Din Text Comp Pro Medium"/>
                <a:ea typeface="+mn-ea"/>
                <a:cs typeface="Times New Roman" panose="02020603050405020304" pitchFamily="18" charset="0"/>
              </a:rPr>
              <a:t>Индекс ММВБ </a:t>
            </a:r>
          </a:p>
        </p:txBody>
      </p:sp>
      <p:sp>
        <p:nvSpPr>
          <p:cNvPr id="16" name="Rectangle 10"/>
          <p:cNvSpPr>
            <a:spLocks noChangeArrowheads="1"/>
          </p:cNvSpPr>
          <p:nvPr/>
        </p:nvSpPr>
        <p:spPr bwMode="auto">
          <a:xfrm>
            <a:off x="6416735" y="4325973"/>
            <a:ext cx="1963590" cy="22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80000"/>
              </a:lnSpc>
              <a:spcBef>
                <a:spcPct val="20000"/>
              </a:spcBef>
              <a:spcAft>
                <a:spcPts val="0"/>
              </a:spcAft>
              <a:buClrTx/>
              <a:buSzTx/>
              <a:buFontTx/>
              <a:buNone/>
              <a:tabLst/>
              <a:defRPr/>
            </a:pPr>
            <a:r>
              <a:rPr kumimoji="0" lang="ru-RU" altLang="ru-RU" sz="1100" b="0" i="0" u="none" strike="noStrike" kern="1200" cap="none" spc="0" normalizeH="0" baseline="0" noProof="0" dirty="0">
                <a:ln>
                  <a:noFill/>
                </a:ln>
                <a:solidFill>
                  <a:srgbClr val="002060"/>
                </a:solidFill>
                <a:effectLst/>
                <a:uLnTx/>
                <a:uFillTx/>
                <a:latin typeface="PF Din Text Comp Pro Medium"/>
                <a:ea typeface="+mn-ea"/>
              </a:rPr>
              <a:t>Индекс </a:t>
            </a:r>
            <a:r>
              <a:rPr lang="ru-RU" altLang="ru-RU" sz="1100" kern="1200" dirty="0">
                <a:solidFill>
                  <a:srgbClr val="002060"/>
                </a:solidFill>
                <a:latin typeface="PF Din Text Comp Pro Medium"/>
                <a:ea typeface="+mn-ea"/>
              </a:rPr>
              <a:t>ММВБ</a:t>
            </a:r>
            <a:r>
              <a:rPr kumimoji="0" lang="ru-RU" altLang="ru-RU" sz="1100" b="0" i="0" u="none" strike="noStrike" kern="1200" cap="none" spc="0" normalizeH="0" baseline="0" noProof="0" dirty="0">
                <a:ln>
                  <a:noFill/>
                </a:ln>
                <a:solidFill>
                  <a:srgbClr val="002060"/>
                </a:solidFill>
                <a:effectLst/>
                <a:uLnTx/>
                <a:uFillTx/>
                <a:latin typeface="PF Din Text Comp Pro Medium"/>
                <a:ea typeface="+mn-ea"/>
              </a:rPr>
              <a:t> </a:t>
            </a:r>
            <a:r>
              <a:rPr kumimoji="0" lang="ru-RU" altLang="ru-RU" sz="1100" b="0" i="0" u="none" strike="noStrike" kern="1200" cap="none" spc="0" normalizeH="0" baseline="0" noProof="0" dirty="0" smtClean="0">
                <a:ln>
                  <a:noFill/>
                </a:ln>
                <a:solidFill>
                  <a:srgbClr val="002060"/>
                </a:solidFill>
                <a:effectLst/>
                <a:uLnTx/>
                <a:uFillTx/>
                <a:latin typeface="PF Din Text Comp Pro Medium"/>
                <a:ea typeface="+mn-ea"/>
              </a:rPr>
              <a:t>Энергетика </a:t>
            </a:r>
            <a:endParaRPr kumimoji="0" lang="ru-RU" altLang="ru-RU" sz="1100" b="0" i="0" u="none" strike="noStrike" kern="1200" cap="none" spc="0" normalizeH="0" baseline="0" noProof="0" dirty="0">
              <a:ln>
                <a:noFill/>
              </a:ln>
              <a:solidFill>
                <a:srgbClr val="002060"/>
              </a:solidFill>
              <a:effectLst/>
              <a:uLnTx/>
              <a:uFillTx/>
              <a:latin typeface="PF Din Text Comp Pro Medium"/>
              <a:ea typeface="+mn-ea"/>
            </a:endParaRPr>
          </a:p>
        </p:txBody>
      </p:sp>
      <p:pic>
        <p:nvPicPr>
          <p:cNvPr id="17" name="Picture 13" descr="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905" y="3775685"/>
            <a:ext cx="119727" cy="11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amp;conf=me_ru&amp;seria=micexpw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816" y="4374557"/>
            <a:ext cx="117864" cy="11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amp;conf=me_ru&amp;seria=mice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817" y="4112285"/>
            <a:ext cx="117865" cy="11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https://chart.rsf.ru/superchart/chart/?conf=me_ru&amp;w=690&amp;h=280&amp;referer=http://mrsk-yuga.ru/&amp;d1=2019-01-01&amp;d2=2019-09-30&amp;lastUpdated=2019-11-22%2016:16&amp;type=1&amp;series=MICEX.SOID,micex&amp;main=MICEX.SOID&amp;target=chartingTool&amp;id=chart.PriceIm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4" y="2730051"/>
            <a:ext cx="5702710" cy="231414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chart.rsf.ru/superchart/chart/?conf=me_ru&amp;w=690&amp;h=170&amp;referer=http://mrsk-yuga.ru/&amp;d1=2019-01-01&amp;d2=2019-09-30&amp;lastUpdated=2019-11-22%2016:16&amp;type=2&amp;series=MICEX.SOID&amp;main=MICEX.SOID&amp;target=chartingTool&amp;id=chart.VolumeIm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989" y="5015592"/>
            <a:ext cx="5756810" cy="141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86964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17</a:t>
            </a:fld>
            <a:endParaRPr lang="ru-RU"/>
          </a:p>
        </p:txBody>
      </p:sp>
      <p:sp>
        <p:nvSpPr>
          <p:cNvPr id="4" name="Заголовок 3"/>
          <p:cNvSpPr>
            <a:spLocks noGrp="1"/>
          </p:cNvSpPr>
          <p:nvPr>
            <p:ph type="title"/>
          </p:nvPr>
        </p:nvSpPr>
        <p:spPr>
          <a:xfrm>
            <a:off x="893049" y="3530591"/>
            <a:ext cx="7085341" cy="460296"/>
          </a:xfrm>
        </p:spPr>
        <p:txBody>
          <a:bodyPr/>
          <a:lstStyle/>
          <a:p>
            <a:r>
              <a:rPr lang="ru-RU" dirty="0" smtClean="0"/>
              <a:t>РЕШЕНИЯ, ПРИНЯТЫЕ СОВЕТОМ ДИРЕКТОРОВ</a:t>
            </a:r>
            <a:endParaRPr lang="ru-RU" dirty="0"/>
          </a:p>
        </p:txBody>
      </p:sp>
    </p:spTree>
    <p:extLst>
      <p:ext uri="{BB962C8B-B14F-4D97-AF65-F5344CB8AC3E}">
        <p14:creationId xmlns:p14="http://schemas.microsoft.com/office/powerpoint/2010/main" val="371767800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18</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РЕШЕНИЯ, ПРИНЯТЫЕ СОВЕТОМ ДИРЕКТОРОВ</a:t>
            </a:r>
            <a:endParaRPr lang="ru-RU" dirty="0"/>
          </a:p>
        </p:txBody>
      </p:sp>
      <p:sp>
        <p:nvSpPr>
          <p:cNvPr id="9" name="Прямоугольник 2"/>
          <p:cNvSpPr>
            <a:spLocks noChangeArrowheads="1"/>
          </p:cNvSpPr>
          <p:nvPr/>
        </p:nvSpPr>
        <p:spPr bwMode="auto">
          <a:xfrm>
            <a:off x="358098" y="1129079"/>
            <a:ext cx="8464718"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defRPr/>
            </a:pPr>
            <a:r>
              <a:rPr lang="ru-RU" altLang="ru-RU" sz="1200" b="1" dirty="0" smtClean="0">
                <a:solidFill>
                  <a:srgbClr val="002060"/>
                </a:solidFill>
                <a:latin typeface="PF Din Text Cond Pro Light"/>
                <a:cs typeface="+mn-cs"/>
              </a:rPr>
              <a:t>В третьем </a:t>
            </a:r>
            <a:r>
              <a:rPr lang="ru-RU" altLang="ru-RU" sz="1200" b="1" dirty="0">
                <a:solidFill>
                  <a:srgbClr val="002060"/>
                </a:solidFill>
                <a:latin typeface="PF Din Text Cond Pro Light"/>
                <a:cs typeface="+mn-cs"/>
              </a:rPr>
              <a:t>квартале </a:t>
            </a:r>
            <a:r>
              <a:rPr lang="ru-RU" altLang="ru-RU" sz="1200" b="1" dirty="0" smtClean="0">
                <a:solidFill>
                  <a:srgbClr val="002060"/>
                </a:solidFill>
                <a:latin typeface="PF Din Text Cond Pro Light"/>
                <a:cs typeface="+mn-cs"/>
              </a:rPr>
              <a:t>2019 </a:t>
            </a:r>
            <a:r>
              <a:rPr lang="ru-RU" altLang="ru-RU" sz="1200" b="1" dirty="0">
                <a:solidFill>
                  <a:srgbClr val="002060"/>
                </a:solidFill>
                <a:latin typeface="PF Din Text Cond Pro Light"/>
                <a:cs typeface="+mn-cs"/>
              </a:rPr>
              <a:t>года проведено </a:t>
            </a:r>
            <a:r>
              <a:rPr lang="ru-RU" altLang="ru-RU" sz="1200" b="1" dirty="0">
                <a:solidFill>
                  <a:srgbClr val="002060"/>
                </a:solidFill>
                <a:latin typeface="PF Din Text Cond Pro Light"/>
                <a:cs typeface="+mn-cs"/>
              </a:rPr>
              <a:t>9 заседаний </a:t>
            </a:r>
            <a:r>
              <a:rPr lang="ru-RU" altLang="ru-RU" sz="1200" b="1" dirty="0">
                <a:solidFill>
                  <a:srgbClr val="002060"/>
                </a:solidFill>
                <a:latin typeface="PF Din Text Cond Pro Light"/>
                <a:cs typeface="+mn-cs"/>
              </a:rPr>
              <a:t>Совета директоров ПАО «МРСК Юга</a:t>
            </a:r>
            <a:r>
              <a:rPr lang="ru-RU" altLang="ru-RU" sz="1200" b="1" dirty="0">
                <a:solidFill>
                  <a:srgbClr val="002060"/>
                </a:solidFill>
                <a:latin typeface="PF Din Text Cond Pro Light"/>
                <a:cs typeface="+mn-cs"/>
              </a:rPr>
              <a:t>», </a:t>
            </a:r>
            <a:r>
              <a:rPr lang="ru-RU" altLang="ru-RU" sz="1200" b="1" dirty="0">
                <a:solidFill>
                  <a:srgbClr val="002060"/>
                </a:solidFill>
                <a:latin typeface="PF Din Text Cond Pro Light"/>
                <a:cs typeface="+mn-cs"/>
              </a:rPr>
              <a:t>на которых рассмотрено </a:t>
            </a:r>
            <a:r>
              <a:rPr lang="ru-RU" altLang="ru-RU" sz="1200" b="1" dirty="0">
                <a:solidFill>
                  <a:srgbClr val="002060"/>
                </a:solidFill>
                <a:latin typeface="PF Din Text Cond Pro Light"/>
                <a:cs typeface="+mn-cs"/>
              </a:rPr>
              <a:t>33 вопроса. </a:t>
            </a:r>
            <a:r>
              <a:rPr lang="ru-RU" altLang="ru-RU" sz="1200" b="1" dirty="0">
                <a:solidFill>
                  <a:srgbClr val="002060"/>
                </a:solidFill>
                <a:latin typeface="PF Din Text Cond Pro Light"/>
                <a:cs typeface="+mn-cs"/>
              </a:rPr>
              <a:t>Наиболее важные вопросы были рассмотрены Советом директоров на следующих заседаниях</a:t>
            </a:r>
            <a:r>
              <a:rPr lang="ru-RU" altLang="ru-RU" sz="1200" b="1" dirty="0" smtClean="0">
                <a:solidFill>
                  <a:srgbClr val="002060"/>
                </a:solidFill>
                <a:latin typeface="PF Din Text Cond Pro Light"/>
                <a:cs typeface="+mn-cs"/>
              </a:rPr>
              <a:t>:</a:t>
            </a:r>
          </a:p>
          <a:p>
            <a:pPr algn="just" eaLnBrk="1" hangingPunct="1">
              <a:spcBef>
                <a:spcPct val="0"/>
              </a:spcBef>
              <a:buFontTx/>
              <a:buNone/>
              <a:defRPr/>
            </a:pPr>
            <a:endParaRPr lang="ru-RU" altLang="ru-RU" sz="1200" b="1" dirty="0" smtClean="0">
              <a:solidFill>
                <a:srgbClr val="002060"/>
              </a:solidFill>
              <a:latin typeface="PF Din Text Cond Pro Light"/>
              <a:cs typeface="+mn-cs"/>
            </a:endParaRPr>
          </a:p>
          <a:p>
            <a:pPr>
              <a:spcBef>
                <a:spcPts val="600"/>
              </a:spcBef>
              <a:buNone/>
              <a:defRPr/>
            </a:pPr>
            <a:r>
              <a:rPr lang="ru-RU" altLang="ru-RU" sz="1200" b="1" dirty="0" smtClean="0">
                <a:solidFill>
                  <a:srgbClr val="002060"/>
                </a:solidFill>
                <a:latin typeface="PF Din Text Cond Pro Light"/>
              </a:rPr>
              <a:t>Совет </a:t>
            </a:r>
            <a:r>
              <a:rPr lang="ru-RU" altLang="ru-RU" sz="1200" b="1" dirty="0">
                <a:solidFill>
                  <a:srgbClr val="002060"/>
                </a:solidFill>
                <a:latin typeface="PF Din Text Cond Pro Light"/>
              </a:rPr>
              <a:t>директоров ПАО «МРСК Юга» </a:t>
            </a:r>
            <a:r>
              <a:rPr lang="ru-RU" altLang="ru-RU" sz="1200" b="1" dirty="0" smtClean="0">
                <a:solidFill>
                  <a:srgbClr val="002060"/>
                </a:solidFill>
                <a:latin typeface="PF Din Text Cond Pro Light"/>
              </a:rPr>
              <a:t>25.07.2019 </a:t>
            </a:r>
            <a:r>
              <a:rPr lang="ru-RU" altLang="ru-RU" sz="1200" b="1" dirty="0">
                <a:solidFill>
                  <a:srgbClr val="002060"/>
                </a:solidFill>
                <a:latin typeface="PF Din Text Cond Pro Light"/>
              </a:rPr>
              <a:t>(Протокол № </a:t>
            </a:r>
            <a:r>
              <a:rPr lang="ru-RU" altLang="ru-RU" sz="1200" b="1" dirty="0" smtClean="0">
                <a:solidFill>
                  <a:srgbClr val="002060"/>
                </a:solidFill>
                <a:latin typeface="PF Din Text Cond Pro Light"/>
              </a:rPr>
              <a:t>327/2019 </a:t>
            </a:r>
            <a:r>
              <a:rPr lang="ru-RU" altLang="ru-RU" sz="1200" b="1" dirty="0">
                <a:solidFill>
                  <a:srgbClr val="002060"/>
                </a:solidFill>
                <a:latin typeface="PF Din Text Cond Pro Light"/>
              </a:rPr>
              <a:t>от </a:t>
            </a:r>
            <a:r>
              <a:rPr lang="ru-RU" altLang="ru-RU" sz="1200" b="1" dirty="0" smtClean="0">
                <a:solidFill>
                  <a:srgbClr val="002060"/>
                </a:solidFill>
                <a:latin typeface="PF Din Text Cond Pro Light"/>
              </a:rPr>
              <a:t>29.07.2019</a:t>
            </a:r>
            <a:r>
              <a:rPr lang="ru-RU" altLang="ru-RU" sz="1200" b="1" dirty="0">
                <a:solidFill>
                  <a:srgbClr val="002060"/>
                </a:solidFill>
                <a:latin typeface="PF Din Text Cond Pro Light"/>
              </a:rPr>
              <a:t>)</a:t>
            </a:r>
            <a:br>
              <a:rPr lang="ru-RU" altLang="ru-RU" sz="1200" b="1" dirty="0">
                <a:solidFill>
                  <a:srgbClr val="002060"/>
                </a:solidFill>
                <a:latin typeface="PF Din Text Cond Pro Light"/>
              </a:rPr>
            </a:br>
            <a:r>
              <a:rPr lang="ru-RU" altLang="ru-RU" sz="1200" dirty="0">
                <a:latin typeface="PF Din Text Cond Pro Light"/>
                <a:ea typeface="Times New Roman" panose="02020603050405020304" pitchFamily="18" charset="0"/>
              </a:rPr>
              <a:t>Советом директоров утверждено новое Положение о Комитете по стратегии Совета директоров ПАО «МРСК Юга</a:t>
            </a:r>
            <a:r>
              <a:rPr lang="ru-RU" altLang="ru-RU" sz="1200" dirty="0" smtClean="0">
                <a:latin typeface="PF Din Text Cond Pro Light"/>
                <a:ea typeface="Times New Roman" panose="02020603050405020304" pitchFamily="18" charset="0"/>
              </a:rPr>
              <a:t>», а т</a:t>
            </a:r>
            <a:r>
              <a:rPr lang="ru-RU" altLang="ru-RU" sz="1200" dirty="0" smtClean="0">
                <a:latin typeface="PF Din Text Cond Pro Light"/>
                <a:ea typeface="Times New Roman" panose="02020603050405020304" pitchFamily="18" charset="0"/>
              </a:rPr>
              <a:t>акже определен количественный состав и </a:t>
            </a:r>
            <a:r>
              <a:rPr lang="ru-RU" altLang="ru-RU" sz="1200" dirty="0" smtClean="0">
                <a:latin typeface="PF Din Text Cond Pro Light"/>
                <a:ea typeface="Times New Roman" panose="02020603050405020304" pitchFamily="18" charset="0"/>
              </a:rPr>
              <a:t>принято решение об избрании членов Комитета по стратегии Совета директоров ПАО «МРСК Юга». </a:t>
            </a:r>
            <a:r>
              <a:rPr lang="ru-RU" altLang="ru-RU" sz="1200" dirty="0" smtClean="0">
                <a:latin typeface="PF Din Text Cond Pro Light"/>
                <a:ea typeface="Times New Roman" panose="02020603050405020304" pitchFamily="18" charset="0"/>
              </a:rPr>
              <a:t> </a:t>
            </a:r>
          </a:p>
          <a:p>
            <a:pPr>
              <a:spcBef>
                <a:spcPts val="600"/>
              </a:spcBef>
              <a:buNone/>
              <a:defRPr/>
            </a:pPr>
            <a:r>
              <a:rPr lang="ru-RU" altLang="ru-RU" sz="1200" b="1" dirty="0" smtClean="0">
                <a:solidFill>
                  <a:srgbClr val="002060"/>
                </a:solidFill>
                <a:latin typeface="PF Din Text Cond Pro Light"/>
                <a:cs typeface="+mn-cs"/>
              </a:rPr>
              <a:t>Совет </a:t>
            </a:r>
            <a:r>
              <a:rPr lang="ru-RU" altLang="ru-RU" sz="1200" b="1" dirty="0">
                <a:solidFill>
                  <a:srgbClr val="002060"/>
                </a:solidFill>
                <a:latin typeface="PF Din Text Cond Pro Light"/>
                <a:cs typeface="+mn-cs"/>
              </a:rPr>
              <a:t>директоров ПАО «МРСК Юга» </a:t>
            </a:r>
            <a:r>
              <a:rPr lang="ru-RU" altLang="ru-RU" sz="1200" b="1" dirty="0" smtClean="0">
                <a:solidFill>
                  <a:srgbClr val="002060"/>
                </a:solidFill>
                <a:latin typeface="PF Din Text Cond Pro Light"/>
                <a:cs typeface="+mn-cs"/>
              </a:rPr>
              <a:t>31.07.2019 </a:t>
            </a:r>
            <a:r>
              <a:rPr lang="ru-RU" altLang="ru-RU" sz="1200" b="1" dirty="0" smtClean="0">
                <a:solidFill>
                  <a:srgbClr val="002060"/>
                </a:solidFill>
                <a:latin typeface="PF Din Text Cond Pro Light"/>
                <a:cs typeface="+mn-cs"/>
              </a:rPr>
              <a:t>(</a:t>
            </a:r>
            <a:r>
              <a:rPr lang="ru-RU" altLang="ru-RU" sz="1200" b="1" dirty="0">
                <a:solidFill>
                  <a:srgbClr val="002060"/>
                </a:solidFill>
                <a:latin typeface="PF Din Text Cond Pro Light"/>
                <a:cs typeface="+mn-cs"/>
              </a:rPr>
              <a:t>Протокол № </a:t>
            </a:r>
            <a:r>
              <a:rPr lang="ru-RU" altLang="ru-RU" sz="1200" b="1" dirty="0" smtClean="0">
                <a:solidFill>
                  <a:srgbClr val="002060"/>
                </a:solidFill>
                <a:latin typeface="PF Din Text Cond Pro Light"/>
                <a:cs typeface="+mn-cs"/>
              </a:rPr>
              <a:t>328/2019 </a:t>
            </a:r>
            <a:r>
              <a:rPr lang="ru-RU" altLang="ru-RU" sz="1200" b="1" dirty="0">
                <a:solidFill>
                  <a:srgbClr val="002060"/>
                </a:solidFill>
                <a:latin typeface="PF Din Text Cond Pro Light"/>
                <a:cs typeface="+mn-cs"/>
              </a:rPr>
              <a:t>от </a:t>
            </a:r>
            <a:r>
              <a:rPr lang="ru-RU" altLang="ru-RU" sz="1200" b="1" dirty="0" smtClean="0">
                <a:solidFill>
                  <a:srgbClr val="002060"/>
                </a:solidFill>
                <a:latin typeface="PF Din Text Cond Pro Light"/>
                <a:cs typeface="+mn-cs"/>
              </a:rPr>
              <a:t>0</a:t>
            </a:r>
            <a:r>
              <a:rPr lang="ru-RU" altLang="ru-RU" sz="1200" b="1" dirty="0" smtClean="0">
                <a:solidFill>
                  <a:srgbClr val="002060"/>
                </a:solidFill>
                <a:latin typeface="PF Din Text Cond Pro Light"/>
                <a:cs typeface="+mn-cs"/>
              </a:rPr>
              <a:t>2.08.2019</a:t>
            </a:r>
            <a:r>
              <a:rPr lang="ru-RU" altLang="ru-RU" sz="1200" b="1" dirty="0" smtClean="0">
                <a:solidFill>
                  <a:srgbClr val="002060"/>
                </a:solidFill>
                <a:latin typeface="PF Din Text Cond Pro Light"/>
                <a:cs typeface="+mn-cs"/>
              </a:rPr>
              <a:t>)</a:t>
            </a:r>
            <a:br>
              <a:rPr lang="ru-RU" altLang="ru-RU" sz="1200" b="1" dirty="0" smtClean="0">
                <a:solidFill>
                  <a:srgbClr val="002060"/>
                </a:solidFill>
                <a:latin typeface="PF Din Text Cond Pro Light"/>
                <a:cs typeface="+mn-cs"/>
              </a:rPr>
            </a:br>
            <a:r>
              <a:rPr lang="ru-RU" altLang="ru-RU" sz="1200" dirty="0">
                <a:latin typeface="PF Din Text Cond Pro Light"/>
                <a:ea typeface="Times New Roman" panose="02020603050405020304" pitchFamily="18" charset="0"/>
              </a:rPr>
              <a:t>Советом директоров принято решение о согласии на совершение сделки, в совершении которой имеется заинтересованность, - договора купли-продажи имущества между ПАО «МРСК Юга» и ПАО «ФСК ЕЭС».</a:t>
            </a:r>
          </a:p>
          <a:p>
            <a:pPr>
              <a:spcBef>
                <a:spcPts val="0"/>
              </a:spcBef>
              <a:buNone/>
              <a:defRPr/>
            </a:pPr>
            <a:r>
              <a:rPr lang="ru-RU" altLang="ru-RU" sz="1200" dirty="0">
                <a:latin typeface="PF Din Text Cond Pro Light"/>
                <a:ea typeface="Times New Roman" panose="02020603050405020304" pitchFamily="18" charset="0"/>
              </a:rPr>
              <a:t>Также приняты решения по вопросам о </a:t>
            </a:r>
            <a:r>
              <a:rPr lang="ru-RU" sz="1200" dirty="0">
                <a:latin typeface="PF Din Text Cond Pro Light"/>
                <a:ea typeface="Times New Roman" panose="02020603050405020304" pitchFamily="18" charset="0"/>
              </a:rPr>
              <a:t>рекомендациях исполнительным органам Общества по заключению Соглашений о компенсации, а также по формату внешней независимой оценки деятельности внутреннего аудита</a:t>
            </a:r>
            <a:r>
              <a:rPr lang="ru-RU" sz="1200" dirty="0" smtClean="0">
                <a:latin typeface="PF Din Text Cond Pro Light"/>
                <a:ea typeface="Times New Roman" panose="02020603050405020304" pitchFamily="18" charset="0"/>
              </a:rPr>
              <a:t>.</a:t>
            </a:r>
          </a:p>
          <a:p>
            <a:pPr>
              <a:spcBef>
                <a:spcPts val="600"/>
              </a:spcBef>
              <a:buNone/>
              <a:defRPr/>
            </a:pPr>
            <a:r>
              <a:rPr lang="ru-RU" altLang="ru-RU" sz="1200" b="1" dirty="0" smtClean="0">
                <a:solidFill>
                  <a:srgbClr val="002060"/>
                </a:solidFill>
                <a:latin typeface="PF Din Text Cond Pro Light"/>
              </a:rPr>
              <a:t>Совет </a:t>
            </a:r>
            <a:r>
              <a:rPr lang="ru-RU" altLang="ru-RU" sz="1200" b="1" dirty="0">
                <a:solidFill>
                  <a:srgbClr val="002060"/>
                </a:solidFill>
                <a:latin typeface="PF Din Text Cond Pro Light"/>
              </a:rPr>
              <a:t>директоров ПАО «МРСК Юга» </a:t>
            </a:r>
            <a:r>
              <a:rPr lang="ru-RU" altLang="ru-RU" sz="1200" b="1" dirty="0" smtClean="0">
                <a:solidFill>
                  <a:srgbClr val="002060"/>
                </a:solidFill>
                <a:latin typeface="PF Din Text Cond Pro Light"/>
              </a:rPr>
              <a:t>14.08.2019 </a:t>
            </a:r>
            <a:r>
              <a:rPr lang="ru-RU" altLang="ru-RU" sz="1200" b="1" dirty="0">
                <a:solidFill>
                  <a:srgbClr val="002060"/>
                </a:solidFill>
                <a:latin typeface="PF Din Text Cond Pro Light"/>
              </a:rPr>
              <a:t>(Протокол № </a:t>
            </a:r>
            <a:r>
              <a:rPr lang="ru-RU" altLang="ru-RU" sz="1200" b="1" dirty="0" smtClean="0">
                <a:solidFill>
                  <a:srgbClr val="002060"/>
                </a:solidFill>
                <a:latin typeface="PF Din Text Cond Pro Light"/>
                <a:cs typeface="+mn-cs"/>
              </a:rPr>
              <a:t>329/2019 </a:t>
            </a:r>
            <a:r>
              <a:rPr lang="ru-RU" altLang="ru-RU" sz="1200" b="1" dirty="0">
                <a:solidFill>
                  <a:srgbClr val="002060"/>
                </a:solidFill>
                <a:latin typeface="PF Din Text Cond Pro Light"/>
                <a:cs typeface="+mn-cs"/>
              </a:rPr>
              <a:t>от </a:t>
            </a:r>
            <a:r>
              <a:rPr lang="ru-RU" altLang="ru-RU" sz="1200" b="1" dirty="0" smtClean="0">
                <a:solidFill>
                  <a:srgbClr val="002060"/>
                </a:solidFill>
                <a:latin typeface="PF Din Text Cond Pro Light"/>
                <a:cs typeface="+mn-cs"/>
              </a:rPr>
              <a:t>16.08.2019</a:t>
            </a:r>
            <a:r>
              <a:rPr lang="ru-RU" altLang="ru-RU" sz="1200" b="1" dirty="0">
                <a:solidFill>
                  <a:srgbClr val="002060"/>
                </a:solidFill>
                <a:latin typeface="PF Din Text Cond Pro Light"/>
              </a:rPr>
              <a:t>)</a:t>
            </a:r>
            <a:br>
              <a:rPr lang="ru-RU" altLang="ru-RU" sz="1200" b="1" dirty="0">
                <a:solidFill>
                  <a:srgbClr val="002060"/>
                </a:solidFill>
                <a:latin typeface="PF Din Text Cond Pro Light"/>
              </a:rPr>
            </a:br>
            <a:r>
              <a:rPr lang="ru-RU" altLang="ru-RU" sz="1200" dirty="0">
                <a:latin typeface="PF Din Text Cond Pro Light"/>
                <a:ea typeface="Times New Roman" panose="02020603050405020304" pitchFamily="18" charset="0"/>
              </a:rPr>
              <a:t>Советом директоров определен размер оплаты услуг аудитора </a:t>
            </a:r>
            <a:r>
              <a:rPr lang="ru-RU" altLang="ru-RU" sz="1200" dirty="0" smtClean="0">
                <a:latin typeface="PF Din Text Cond Pro Light"/>
                <a:ea typeface="Times New Roman" panose="02020603050405020304" pitchFamily="18" charset="0"/>
              </a:rPr>
              <a:t>Общества </a:t>
            </a:r>
            <a:r>
              <a:rPr lang="ru-RU" sz="1200" dirty="0">
                <a:latin typeface="PF Din Text Cond Pro Light"/>
                <a:ea typeface="Times New Roman" panose="02020603050405020304" pitchFamily="18" charset="0"/>
              </a:rPr>
              <a:t>- ООО «Эрнст энд Янг» - по оказанию услуг по аудиту бухгалтерской (финансовой) отчетности за 2019 год, подготовленной в соответствии с РСБУ, аудиту консолидированной финансовой отчетности, подготовленной в соответствии с МСФО, за год, оканчивающийся </a:t>
            </a:r>
            <a:r>
              <a:rPr lang="ru-RU" sz="1200" dirty="0">
                <a:latin typeface="PF Din Text Cond Pro Light"/>
                <a:ea typeface="Times New Roman" panose="02020603050405020304" pitchFamily="18" charset="0"/>
              </a:rPr>
              <a:t>31.12.2019.</a:t>
            </a:r>
          </a:p>
          <a:p>
            <a:pPr>
              <a:spcBef>
                <a:spcPts val="0"/>
              </a:spcBef>
              <a:buNone/>
            </a:pPr>
            <a:r>
              <a:rPr lang="ru-RU" sz="1200" dirty="0">
                <a:latin typeface="PF Din Text Cond Pro Light"/>
                <a:ea typeface="Times New Roman" panose="02020603050405020304" pitchFamily="18" charset="0"/>
              </a:rPr>
              <a:t>Рассмотрев вопрос «О </a:t>
            </a:r>
            <a:r>
              <a:rPr lang="ru-RU" sz="1200" dirty="0">
                <a:latin typeface="PF Din Text Cond Pro Light"/>
                <a:ea typeface="Times New Roman" panose="02020603050405020304" pitchFamily="18" charset="0"/>
              </a:rPr>
              <a:t>внесении изменений в решение Совета директоров </a:t>
            </a:r>
            <a:r>
              <a:rPr lang="ru-RU" sz="1200" dirty="0">
                <a:latin typeface="PF Din Text Cond Pro Light"/>
                <a:ea typeface="Times New Roman" panose="02020603050405020304" pitchFamily="18" charset="0"/>
              </a:rPr>
              <a:t>ПАО </a:t>
            </a:r>
            <a:r>
              <a:rPr lang="ru-RU" sz="1200" dirty="0">
                <a:latin typeface="PF Din Text Cond Pro Light"/>
                <a:ea typeface="Times New Roman" panose="02020603050405020304" pitchFamily="18" charset="0"/>
              </a:rPr>
              <a:t>«МРСК Юга» от 19.03.2019 (протокол от 22.03.2019 №305/2019) по вопросу № 1 «О Концепции «Цифровая трансформация 2030</a:t>
            </a:r>
            <a:r>
              <a:rPr lang="ru-RU" sz="1200" dirty="0">
                <a:latin typeface="PF Din Text Cond Pro Light"/>
                <a:ea typeface="Times New Roman" panose="02020603050405020304" pitchFamily="18" charset="0"/>
              </a:rPr>
              <a:t>», Совет директоров принял решение изложить пункт 2 </a:t>
            </a:r>
            <a:r>
              <a:rPr lang="ru-RU" sz="1200" dirty="0">
                <a:latin typeface="PF Din Text Cond Pro Light"/>
                <a:ea typeface="Times New Roman" panose="02020603050405020304" pitchFamily="18" charset="0"/>
              </a:rPr>
              <a:t>решения Совета директоров ПАО «МРСК Юга» от </a:t>
            </a:r>
            <a:r>
              <a:rPr lang="ru-RU" sz="1200" dirty="0">
                <a:latin typeface="PF Din Text Cond Pro Light"/>
                <a:ea typeface="Times New Roman" panose="02020603050405020304" pitchFamily="18" charset="0"/>
              </a:rPr>
              <a:t>19.03.2019 </a:t>
            </a:r>
            <a:r>
              <a:rPr lang="ru-RU" sz="1200" dirty="0">
                <a:latin typeface="PF Din Text Cond Pro Light"/>
                <a:ea typeface="Times New Roman" panose="02020603050405020304" pitchFamily="18" charset="0"/>
              </a:rPr>
              <a:t>по вопросу № 1 «О Концепции «Цифровая трансформация 2030» в следующей </a:t>
            </a:r>
            <a:r>
              <a:rPr lang="ru-RU" sz="1200" dirty="0">
                <a:latin typeface="PF Din Text Cond Pro Light"/>
                <a:ea typeface="Times New Roman" panose="02020603050405020304" pitchFamily="18" charset="0"/>
              </a:rPr>
              <a:t>редакции: «2</a:t>
            </a:r>
            <a:r>
              <a:rPr lang="ru-RU" sz="1200" dirty="0">
                <a:latin typeface="PF Din Text Cond Pro Light"/>
                <a:ea typeface="Times New Roman" panose="02020603050405020304" pitchFamily="18" charset="0"/>
              </a:rPr>
              <a:t>. Генеральному директору ПАО «МРСК Юга» обеспечить разработку и представить на рассмотрение Совета директоров ПАО «МРСК Юга» Программу цифровой трансформации ПАО «МРСК Юга» в развитие Концепции ПАО «Российские сети» - «Цифровая трансформация 2030». </a:t>
            </a:r>
          </a:p>
          <a:p>
            <a:pPr>
              <a:spcBef>
                <a:spcPts val="0"/>
              </a:spcBef>
              <a:buNone/>
              <a:defRPr/>
            </a:pPr>
            <a:r>
              <a:rPr lang="ru-RU" altLang="ru-RU" sz="1200" dirty="0" smtClean="0">
                <a:latin typeface="PF Din Text Cond Pro Light"/>
                <a:ea typeface="Times New Roman" panose="02020603050405020304" pitchFamily="18" charset="0"/>
              </a:rPr>
              <a:t>На заседании Совета директоров также были рассмотрены и приняты к сведению вопросы «</a:t>
            </a:r>
            <a:r>
              <a:rPr lang="ru-RU" sz="1200" dirty="0" smtClean="0">
                <a:latin typeface="PF Din Text Cond Pro Light"/>
                <a:ea typeface="Times New Roman" panose="02020603050405020304" pitchFamily="18" charset="0"/>
              </a:rPr>
              <a:t>О </a:t>
            </a:r>
            <a:r>
              <a:rPr lang="ru-RU" sz="1200" dirty="0">
                <a:latin typeface="PF Din Text Cond Pro Light"/>
                <a:ea typeface="Times New Roman" panose="02020603050405020304" pitchFamily="18" charset="0"/>
              </a:rPr>
              <a:t>ходе реализации инвестиционных проектов Общества, включенных в перечень приоритетных объектов за 1 квартал 2019 </a:t>
            </a:r>
            <a:r>
              <a:rPr lang="ru-RU" sz="1200" dirty="0" smtClean="0">
                <a:latin typeface="PF Din Text Cond Pro Light"/>
                <a:ea typeface="Times New Roman" panose="02020603050405020304" pitchFamily="18" charset="0"/>
              </a:rPr>
              <a:t>года», а также «О </a:t>
            </a:r>
            <a:r>
              <a:rPr lang="ru-RU" sz="1200" dirty="0">
                <a:latin typeface="PF Din Text Cond Pro Light"/>
                <a:ea typeface="Times New Roman" panose="02020603050405020304" pitchFamily="18" charset="0"/>
              </a:rPr>
              <a:t>расходовании средств на подготовку и проведение годового Общего собрания акционеров </a:t>
            </a:r>
            <a:r>
              <a:rPr lang="ru-RU" sz="1200" dirty="0" smtClean="0">
                <a:latin typeface="PF Din Text Cond Pro Light"/>
                <a:ea typeface="Times New Roman" panose="02020603050405020304" pitchFamily="18" charset="0"/>
              </a:rPr>
              <a:t>Общества».</a:t>
            </a:r>
          </a:p>
          <a:p>
            <a:pPr>
              <a:spcBef>
                <a:spcPts val="0"/>
              </a:spcBef>
              <a:buNone/>
              <a:defRPr/>
            </a:pPr>
            <a:r>
              <a:rPr lang="ru-RU" sz="1200" dirty="0" smtClean="0">
                <a:latin typeface="PF Din Text Cond Pro Light"/>
                <a:ea typeface="Times New Roman" panose="02020603050405020304" pitchFamily="18" charset="0"/>
              </a:rPr>
              <a:t>Также Советом директоров приняты решения о </a:t>
            </a:r>
            <a:r>
              <a:rPr lang="ru-RU" sz="1200" dirty="0">
                <a:latin typeface="PF Din Text Cond Pro Light"/>
                <a:ea typeface="Times New Roman" panose="02020603050405020304" pitchFamily="18" charset="0"/>
              </a:rPr>
              <a:t>прекращении</a:t>
            </a:r>
            <a:r>
              <a:rPr lang="ru-RU" sz="1200" dirty="0" smtClean="0">
                <a:latin typeface="PF Din Text Cond Pro Light"/>
                <a:ea typeface="Times New Roman" panose="02020603050405020304" pitchFamily="18" charset="0"/>
              </a:rPr>
              <a:t> участия </a:t>
            </a:r>
            <a:r>
              <a:rPr lang="ru-RU" sz="1200" dirty="0">
                <a:latin typeface="PF Din Text Cond Pro Light"/>
                <a:ea typeface="Times New Roman" panose="02020603050405020304" pitchFamily="18" charset="0"/>
              </a:rPr>
              <a:t>ПАО «МРСК Юга» в </a:t>
            </a:r>
            <a:r>
              <a:rPr lang="ru-RU" sz="1200" dirty="0" smtClean="0">
                <a:latin typeface="PF Din Text Cond Pro Light"/>
                <a:ea typeface="Times New Roman" panose="02020603050405020304" pitchFamily="18" charset="0"/>
              </a:rPr>
              <a:t>АО </a:t>
            </a:r>
            <a:r>
              <a:rPr lang="ru-RU" sz="1200" dirty="0">
                <a:latin typeface="PF Din Text Cond Pro Light"/>
                <a:ea typeface="Times New Roman" panose="02020603050405020304" pitchFamily="18" charset="0"/>
              </a:rPr>
              <a:t>«ПСХ Соколовское» </a:t>
            </a:r>
            <a:r>
              <a:rPr lang="ru-RU" sz="1200" dirty="0" smtClean="0">
                <a:latin typeface="PF Din Text Cond Pro Light"/>
                <a:ea typeface="Times New Roman" panose="02020603050405020304" pitchFamily="18" charset="0"/>
              </a:rPr>
              <a:t>и в АО </a:t>
            </a:r>
            <a:r>
              <a:rPr lang="ru-RU" sz="1200" dirty="0">
                <a:latin typeface="PF Din Text Cond Pro Light"/>
                <a:ea typeface="Times New Roman" panose="02020603050405020304" pitchFamily="18" charset="0"/>
              </a:rPr>
              <a:t>«База отдыха «Энергетик» </a:t>
            </a:r>
            <a:r>
              <a:rPr lang="ru-RU" sz="1200" dirty="0" smtClean="0">
                <a:latin typeface="PF Din Text Cond Pro Light"/>
                <a:ea typeface="Times New Roman" panose="02020603050405020304" pitchFamily="18" charset="0"/>
              </a:rPr>
              <a:t>(путем </a:t>
            </a:r>
            <a:r>
              <a:rPr lang="ru-RU" sz="1200" dirty="0">
                <a:latin typeface="PF Din Text Cond Pro Light"/>
                <a:ea typeface="Times New Roman" panose="02020603050405020304" pitchFamily="18" charset="0"/>
              </a:rPr>
              <a:t>отчуждения </a:t>
            </a:r>
            <a:r>
              <a:rPr lang="ru-RU" sz="1200" dirty="0" smtClean="0">
                <a:latin typeface="PF Din Text Cond Pro Light"/>
                <a:ea typeface="Times New Roman" panose="02020603050405020304" pitchFamily="18" charset="0"/>
              </a:rPr>
              <a:t>акций) и о </a:t>
            </a:r>
            <a:r>
              <a:rPr lang="ru-RU" sz="1200" dirty="0">
                <a:latin typeface="PF Din Text Cond Pro Light"/>
                <a:ea typeface="Times New Roman" panose="02020603050405020304" pitchFamily="18" charset="0"/>
              </a:rPr>
              <a:t>выплате единовременного премирования за выполнение особо важного задания Генеральному директору ПАО «МРСК Юга</a:t>
            </a:r>
            <a:r>
              <a:rPr lang="ru-RU" sz="1200" dirty="0" smtClean="0">
                <a:latin typeface="PF Din Text Cond Pro Light"/>
                <a:ea typeface="Times New Roman" panose="02020603050405020304" pitchFamily="18" charset="0"/>
              </a:rPr>
              <a:t>».</a:t>
            </a:r>
            <a:endParaRPr lang="ru-RU" sz="1200" dirty="0">
              <a:latin typeface="PF Din Text Cond Pro Light"/>
              <a:ea typeface="Times New Roman" panose="02020603050405020304" pitchFamily="18" charset="0"/>
            </a:endParaRPr>
          </a:p>
        </p:txBody>
      </p:sp>
    </p:spTree>
    <p:extLst>
      <p:ext uri="{BB962C8B-B14F-4D97-AF65-F5344CB8AC3E}">
        <p14:creationId xmlns:p14="http://schemas.microsoft.com/office/powerpoint/2010/main" val="3323353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19</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РЕШЕНИЯ, ПРИНЯТЫЕ СОВЕТОМ ДИРЕКТОРОВ</a:t>
            </a:r>
            <a:endParaRPr lang="ru-RU" dirty="0"/>
          </a:p>
        </p:txBody>
      </p:sp>
      <p:sp>
        <p:nvSpPr>
          <p:cNvPr id="9" name="Прямоугольник 2"/>
          <p:cNvSpPr>
            <a:spLocks noChangeArrowheads="1"/>
          </p:cNvSpPr>
          <p:nvPr/>
        </p:nvSpPr>
        <p:spPr bwMode="auto">
          <a:xfrm>
            <a:off x="462223" y="912986"/>
            <a:ext cx="8360593"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0"/>
              </a:spcBef>
              <a:buNone/>
              <a:defRPr/>
            </a:pPr>
            <a:r>
              <a:rPr lang="ru-RU" altLang="ru-RU" sz="1200" b="1" dirty="0">
                <a:solidFill>
                  <a:srgbClr val="002060"/>
                </a:solidFill>
                <a:latin typeface="PF Din Text Cond Pro Light"/>
              </a:rPr>
              <a:t>Совет директоров ПАО «МРСК Юга» </a:t>
            </a:r>
            <a:r>
              <a:rPr lang="ru-RU" altLang="ru-RU" sz="1200" b="1" dirty="0">
                <a:solidFill>
                  <a:srgbClr val="002060"/>
                </a:solidFill>
                <a:latin typeface="PF Din Text Cond Pro Light"/>
              </a:rPr>
              <a:t>23.08.2019 (Протокол № 330/2019 </a:t>
            </a:r>
            <a:r>
              <a:rPr lang="ru-RU" altLang="ru-RU" sz="1200" b="1" dirty="0">
                <a:solidFill>
                  <a:srgbClr val="002060"/>
                </a:solidFill>
                <a:latin typeface="PF Din Text Cond Pro Light"/>
              </a:rPr>
              <a:t>от 26.08.2019)</a:t>
            </a:r>
            <a:br>
              <a:rPr lang="ru-RU" altLang="ru-RU" sz="1200" b="1" dirty="0">
                <a:solidFill>
                  <a:srgbClr val="002060"/>
                </a:solidFill>
                <a:latin typeface="PF Din Text Cond Pro Light"/>
              </a:rPr>
            </a:br>
            <a:r>
              <a:rPr lang="ru-RU" altLang="ru-RU" sz="1200" dirty="0">
                <a:latin typeface="PF Din Text Cond Pro Light"/>
                <a:ea typeface="Times New Roman" panose="02020603050405020304" pitchFamily="18" charset="0"/>
              </a:rPr>
              <a:t>На заседании </a:t>
            </a:r>
            <a:r>
              <a:rPr lang="ru-RU" sz="1200" dirty="0">
                <a:latin typeface="PF Din Text Cond Pro Light"/>
                <a:ea typeface="Times New Roman" panose="02020603050405020304" pitchFamily="18" charset="0"/>
              </a:rPr>
              <a:t>Совета директоров, состоявшемся в очно-заочной форме, рассмотрен и принят к сведению отчет об исполнении бизнес-плана ПАО «МРСК Юга» за 1 квартал 2019 года. Советом директоров принято решение</a:t>
            </a:r>
            <a:r>
              <a:rPr lang="en-US" sz="1200" dirty="0">
                <a:latin typeface="PF Din Text Cond Pro Light"/>
                <a:ea typeface="Times New Roman" panose="02020603050405020304" pitchFamily="18" charset="0"/>
              </a:rPr>
              <a:t>:</a:t>
            </a:r>
            <a:r>
              <a:rPr lang="ru-RU" sz="1200" dirty="0">
                <a:latin typeface="PF Din Text Cond Pro Light"/>
                <a:ea typeface="Times New Roman" panose="02020603050405020304" pitchFamily="18" charset="0"/>
              </a:rPr>
              <a:t> Поручить Единоличному исполнительному органу Общества:</a:t>
            </a:r>
          </a:p>
          <a:p>
            <a:pPr>
              <a:spcBef>
                <a:spcPts val="0"/>
              </a:spcBef>
              <a:buNone/>
              <a:defRPr/>
            </a:pPr>
            <a:r>
              <a:rPr lang="ru-RU" sz="1200" dirty="0" smtClean="0">
                <a:latin typeface="PF Din Text Cond Pro Light"/>
                <a:ea typeface="Times New Roman" panose="02020603050405020304" pitchFamily="18" charset="0"/>
              </a:rPr>
              <a:t>Принять меры </a:t>
            </a:r>
            <a:r>
              <a:rPr lang="ru-RU" sz="1200" dirty="0">
                <a:latin typeface="PF Din Text Cond Pro Light"/>
                <a:ea typeface="Times New Roman" panose="02020603050405020304" pitchFamily="18" charset="0"/>
              </a:rPr>
              <a:t>по обеспечению выполнения бизнес-плана по итогам 9 месяцев 2019 года в части уровня оплаты за оказанные услуги по передаче электрической энергии, выручки от услуг по технологическому присоединению для категории заявителей 670 кВт и выше с учетом отставания от плана за 1 квартал 2019 года; Обеспечить по итогам 9 месяцев 2019 года достижение уровня потерь, предусмотренного в бизнес-плане</a:t>
            </a:r>
            <a:endParaRPr lang="ru-RU" sz="1200" dirty="0" smtClean="0">
              <a:latin typeface="PF Din Text Cond Pro Light"/>
              <a:ea typeface="Times New Roman" panose="02020603050405020304" pitchFamily="18" charset="0"/>
            </a:endParaRPr>
          </a:p>
          <a:p>
            <a:pPr>
              <a:spcBef>
                <a:spcPts val="0"/>
              </a:spcBef>
              <a:buNone/>
              <a:defRPr/>
            </a:pPr>
            <a:r>
              <a:rPr lang="ru-RU" sz="1200" dirty="0" smtClean="0">
                <a:latin typeface="PF Din Text Cond Pro Light"/>
                <a:ea typeface="Times New Roman" panose="02020603050405020304" pitchFamily="18" charset="0"/>
              </a:rPr>
              <a:t>на </a:t>
            </a:r>
            <a:r>
              <a:rPr lang="ru-RU" sz="1200" dirty="0">
                <a:latin typeface="PF Din Text Cond Pro Light"/>
                <a:ea typeface="Times New Roman" panose="02020603050405020304" pitchFamily="18" charset="0"/>
              </a:rPr>
              <a:t>9 месяцев 2019 года, по всем районам электрических сетей (в сети 0,4-20 </a:t>
            </a:r>
            <a:r>
              <a:rPr lang="ru-RU" sz="1200" dirty="0" err="1">
                <a:latin typeface="PF Din Text Cond Pro Light"/>
                <a:ea typeface="Times New Roman" panose="02020603050405020304" pitchFamily="18" charset="0"/>
              </a:rPr>
              <a:t>кВ</a:t>
            </a:r>
            <a:r>
              <a:rPr lang="ru-RU" sz="1200" dirty="0">
                <a:latin typeface="PF Din Text Cond Pro Light"/>
                <a:ea typeface="Times New Roman" panose="02020603050405020304" pitchFamily="18" charset="0"/>
              </a:rPr>
              <a:t>); Обеспечить достижение плановых показателей в части оформления имущественных прав по итогам 9 месяцев 2019 года с учетом объемов, не выполненных в 1 квартале 2019 года; Представить на рассмотрение Комитета по стратегии Совета директоров факторный анализ динамики производительности труда за 1 полугодие 2019 года в сравнении с аналогичным периодом 2018 года.</a:t>
            </a:r>
          </a:p>
          <a:p>
            <a:pPr>
              <a:spcBef>
                <a:spcPts val="0"/>
              </a:spcBef>
              <a:buNone/>
              <a:defRPr/>
            </a:pPr>
            <a:r>
              <a:rPr lang="ru-RU" sz="1200" dirty="0">
                <a:latin typeface="PF Din Text Cond Pro Light"/>
                <a:ea typeface="Times New Roman" panose="02020603050405020304" pitchFamily="18" charset="0"/>
              </a:rPr>
              <a:t>Также </a:t>
            </a:r>
            <a:r>
              <a:rPr lang="ru-RU" sz="1200" dirty="0" smtClean="0">
                <a:latin typeface="PF Din Text Cond Pro Light"/>
                <a:ea typeface="Times New Roman" panose="02020603050405020304" pitchFamily="18" charset="0"/>
              </a:rPr>
              <a:t>Совет </a:t>
            </a:r>
            <a:r>
              <a:rPr lang="ru-RU" sz="1200" dirty="0">
                <a:latin typeface="PF Din Text Cond Pro Light"/>
                <a:ea typeface="Times New Roman" panose="02020603050405020304" pitchFamily="18" charset="0"/>
              </a:rPr>
              <a:t>директоров рассмотрел и принял к сведению отчёт </a:t>
            </a:r>
            <a:r>
              <a:rPr lang="ru-RU" sz="1200" dirty="0">
                <a:latin typeface="PF Din Text Cond Pro Light"/>
                <a:ea typeface="Times New Roman" panose="02020603050405020304" pitchFamily="18" charset="0"/>
              </a:rPr>
              <a:t>об итогах выполнения инвестиционной программы Общества за 1 квартал 2019 года,  а также отчёт о приобретении объектов электроэнергетики, одобрение приобретения которых не требуется Советом директоров, за 1 квартал 2019 </a:t>
            </a:r>
            <a:r>
              <a:rPr lang="ru-RU" sz="1200" dirty="0">
                <a:latin typeface="PF Din Text Cond Pro Light"/>
                <a:ea typeface="Times New Roman" panose="02020603050405020304" pitchFamily="18" charset="0"/>
              </a:rPr>
              <a:t>года.</a:t>
            </a:r>
            <a:endParaRPr lang="ru-RU" altLang="ru-RU" sz="1200" dirty="0">
              <a:latin typeface="PF Din Text Cond Pro Light"/>
              <a:ea typeface="Times New Roman" panose="02020603050405020304" pitchFamily="18" charset="0"/>
            </a:endParaRPr>
          </a:p>
          <a:p>
            <a:pPr>
              <a:spcBef>
                <a:spcPts val="0"/>
              </a:spcBef>
              <a:buNone/>
              <a:defRPr/>
            </a:pPr>
            <a:r>
              <a:rPr lang="ru-RU" sz="1200" dirty="0">
                <a:latin typeface="PF Din Text Cond Pro Light"/>
                <a:ea typeface="Times New Roman" panose="02020603050405020304" pitchFamily="18" charset="0"/>
              </a:rPr>
              <a:t>В </a:t>
            </a:r>
            <a:r>
              <a:rPr lang="ru-RU" sz="1200" dirty="0">
                <a:latin typeface="PF Din Text Cond Pro Light"/>
                <a:ea typeface="Times New Roman" panose="02020603050405020304" pitchFamily="18" charset="0"/>
              </a:rPr>
              <a:t>рамках заседания был представлен доклад Генерального директора Общества </a:t>
            </a:r>
            <a:r>
              <a:rPr lang="ru-RU" sz="1200" dirty="0" err="1">
                <a:latin typeface="PF Din Text Cond Pro Light"/>
                <a:ea typeface="Times New Roman" panose="02020603050405020304" pitchFamily="18" charset="0"/>
              </a:rPr>
              <a:t>Эбзеева</a:t>
            </a:r>
            <a:r>
              <a:rPr lang="ru-RU" sz="1200" dirty="0">
                <a:latin typeface="PF Din Text Cond Pro Light"/>
                <a:ea typeface="Times New Roman" panose="02020603050405020304" pitchFamily="18" charset="0"/>
              </a:rPr>
              <a:t> Б.Б. о планах/задачах и актуальных вопросах деятельности ПАО «МРСК Юга» на 2019-2020 корпоративный год.</a:t>
            </a:r>
          </a:p>
          <a:p>
            <a:pPr>
              <a:spcBef>
                <a:spcPts val="600"/>
              </a:spcBef>
              <a:buNone/>
              <a:defRPr/>
            </a:pPr>
            <a:r>
              <a:rPr lang="ru-RU" altLang="ru-RU" sz="1200" b="1" dirty="0">
                <a:solidFill>
                  <a:srgbClr val="002060"/>
                </a:solidFill>
                <a:latin typeface="PF Din Text Cond Pro Light"/>
              </a:rPr>
              <a:t>Совет директоров ПАО «МРСК Юга» </a:t>
            </a:r>
            <a:r>
              <a:rPr lang="ru-RU" altLang="ru-RU" sz="1200" b="1" dirty="0" smtClean="0">
                <a:solidFill>
                  <a:srgbClr val="002060"/>
                </a:solidFill>
                <a:latin typeface="PF Din Text Cond Pro Light"/>
              </a:rPr>
              <a:t>29.08.2019 </a:t>
            </a:r>
            <a:r>
              <a:rPr lang="ru-RU" altLang="ru-RU" sz="1200" b="1" dirty="0">
                <a:solidFill>
                  <a:srgbClr val="002060"/>
                </a:solidFill>
                <a:latin typeface="PF Din Text Cond Pro Light"/>
              </a:rPr>
              <a:t>(Протокол № </a:t>
            </a:r>
            <a:r>
              <a:rPr lang="ru-RU" altLang="ru-RU" sz="1200" b="1" dirty="0" smtClean="0">
                <a:solidFill>
                  <a:srgbClr val="002060"/>
                </a:solidFill>
                <a:latin typeface="PF Din Text Cond Pro Light"/>
              </a:rPr>
              <a:t>331/2019 </a:t>
            </a:r>
            <a:r>
              <a:rPr lang="ru-RU" altLang="ru-RU" sz="1200" b="1" dirty="0">
                <a:solidFill>
                  <a:srgbClr val="002060"/>
                </a:solidFill>
                <a:latin typeface="PF Din Text Cond Pro Light"/>
              </a:rPr>
              <a:t>от </a:t>
            </a:r>
            <a:r>
              <a:rPr lang="ru-RU" altLang="ru-RU" sz="1200" b="1" dirty="0" smtClean="0">
                <a:solidFill>
                  <a:srgbClr val="002060"/>
                </a:solidFill>
                <a:latin typeface="PF Din Text Cond Pro Light"/>
              </a:rPr>
              <a:t>29.08.2019</a:t>
            </a:r>
            <a:r>
              <a:rPr lang="ru-RU" altLang="ru-RU" sz="1200" b="1" dirty="0">
                <a:solidFill>
                  <a:srgbClr val="002060"/>
                </a:solidFill>
                <a:latin typeface="PF Din Text Cond Pro Light"/>
              </a:rPr>
              <a:t>)</a:t>
            </a:r>
            <a:br>
              <a:rPr lang="ru-RU" altLang="ru-RU" sz="1200" b="1" dirty="0">
                <a:solidFill>
                  <a:srgbClr val="002060"/>
                </a:solidFill>
                <a:latin typeface="PF Din Text Cond Pro Light"/>
              </a:rPr>
            </a:br>
            <a:r>
              <a:rPr lang="ru-RU" altLang="ru-RU" sz="1200" dirty="0">
                <a:latin typeface="PF Din Text Cond Pro Light"/>
                <a:ea typeface="Times New Roman" panose="02020603050405020304" pitchFamily="18" charset="0"/>
              </a:rPr>
              <a:t>Советом директоров принято решение у</a:t>
            </a:r>
            <a:r>
              <a:rPr lang="ru-RU" sz="1200" dirty="0">
                <a:latin typeface="PF Din Text Cond Pro Light"/>
                <a:ea typeface="Times New Roman" panose="02020603050405020304" pitchFamily="18" charset="0"/>
              </a:rPr>
              <a:t>твердить Уведомление об итогах дополнительного выпуска ценных бумаг Публичного акционерного общества «Межрегиональная распределительная сетевая компания Юга» - акций обыкновенных именных бездокументарных в количестве 13 000 538 248,30 (Тринадцать миллиардов пятьсот тридцать восемь тысяч двести сорок восемь целых тридцать сотых) штук номинальной стоимостью 10 (Десять) копеек каждая, размещенных путем открытой подписки (государственный регистрационный номер 1-01-34956-Е от 23.05.2019).</a:t>
            </a:r>
          </a:p>
          <a:p>
            <a:pPr>
              <a:spcBef>
                <a:spcPts val="600"/>
              </a:spcBef>
              <a:buNone/>
              <a:defRPr/>
            </a:pPr>
            <a:r>
              <a:rPr lang="ru-RU" altLang="ru-RU" sz="1200" b="1" dirty="0" smtClean="0">
                <a:solidFill>
                  <a:srgbClr val="002060"/>
                </a:solidFill>
                <a:latin typeface="PF Din Text Cond Pro Light"/>
              </a:rPr>
              <a:t>Совет директоров ПАО «МРСК Юга» 02.09.2019 (Протокол № 332/2019 от 03.09.2019)</a:t>
            </a:r>
            <a:br>
              <a:rPr lang="ru-RU" altLang="ru-RU" sz="1200" b="1" dirty="0" smtClean="0">
                <a:solidFill>
                  <a:srgbClr val="002060"/>
                </a:solidFill>
                <a:latin typeface="PF Din Text Cond Pro Light"/>
              </a:rPr>
            </a:br>
            <a:r>
              <a:rPr lang="ru-RU" altLang="ru-RU" sz="1200" dirty="0" smtClean="0">
                <a:latin typeface="PF Din Text Cond Pro Light"/>
                <a:ea typeface="Times New Roman" panose="02020603050405020304" pitchFamily="18" charset="0"/>
              </a:rPr>
              <a:t>Рассмотрев вопрос «</a:t>
            </a:r>
            <a:r>
              <a:rPr lang="ru-RU" sz="1200" dirty="0" smtClean="0">
                <a:latin typeface="PF Din Text Cond Pro Light"/>
                <a:ea typeface="Times New Roman" panose="02020603050405020304" pitchFamily="18" charset="0"/>
              </a:rPr>
              <a:t>О развитии сотрудничества с предприятиями оборонно-промышленного комплекса Российской Федерации», Совет директоров дал поручение Единоличному исполнительному органу Общества обеспечить ряд мероприятий, направленных на обеспечение устойчивости компании к валютным и </a:t>
            </a:r>
            <a:r>
              <a:rPr lang="ru-RU" sz="1200" dirty="0" err="1" smtClean="0">
                <a:latin typeface="PF Din Text Cond Pro Light"/>
                <a:ea typeface="Times New Roman" panose="02020603050405020304" pitchFamily="18" charset="0"/>
              </a:rPr>
              <a:t>санкционным</a:t>
            </a:r>
            <a:r>
              <a:rPr lang="ru-RU" sz="1200" dirty="0" smtClean="0">
                <a:latin typeface="PF Din Text Cond Pro Light"/>
                <a:ea typeface="Times New Roman" panose="02020603050405020304" pitchFamily="18" charset="0"/>
              </a:rPr>
              <a:t> рискам при реализации инвестиционных программ, а также выполнения поручений Президента Российской Федерации («Перечень поручений по ре</a:t>
            </a:r>
            <a:r>
              <a:rPr lang="ru-RU" sz="1200" dirty="0">
                <a:latin typeface="PF Din Text Cond Pro Light"/>
                <a:ea typeface="Times New Roman" panose="02020603050405020304" pitchFamily="18" charset="0"/>
              </a:rPr>
              <a:t>ализации Послания Президента Федеральному Собранию», утв. Президентом </a:t>
            </a:r>
            <a:r>
              <a:rPr lang="ru-RU" sz="1200" dirty="0" smtClean="0">
                <a:latin typeface="PF Din Text Cond Pro Light"/>
                <a:ea typeface="Times New Roman" panose="02020603050405020304" pitchFamily="18" charset="0"/>
              </a:rPr>
              <a:t>Российской Федерации </a:t>
            </a:r>
            <a:r>
              <a:rPr lang="ru-RU" sz="1200" dirty="0">
                <a:latin typeface="PF Din Text Cond Pro Light"/>
                <a:ea typeface="Times New Roman" panose="02020603050405020304" pitchFamily="18" charset="0"/>
              </a:rPr>
              <a:t>05.12.2016 № Пр-2346) в рамках диверсификации продукции, выпускаемой организациями оборонно-промышленного комплекса Российской Федерации</a:t>
            </a:r>
            <a:r>
              <a:rPr lang="ru-RU" sz="1200" dirty="0" smtClean="0">
                <a:latin typeface="PF Din Text Cond Pro Light"/>
                <a:ea typeface="Times New Roman" panose="02020603050405020304" pitchFamily="18" charset="0"/>
              </a:rPr>
              <a:t>.</a:t>
            </a:r>
            <a:endParaRPr lang="ru-RU" sz="1200" dirty="0">
              <a:latin typeface="PF Din Text Cond Pro Light"/>
              <a:ea typeface="Times New Roman" panose="02020603050405020304" pitchFamily="18" charset="0"/>
            </a:endParaRPr>
          </a:p>
        </p:txBody>
      </p:sp>
    </p:spTree>
    <p:extLst>
      <p:ext uri="{BB962C8B-B14F-4D97-AF65-F5344CB8AC3E}">
        <p14:creationId xmlns:p14="http://schemas.microsoft.com/office/powerpoint/2010/main" val="349473472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269074001"/>
              </p:ext>
            </p:extLst>
          </p:nvPr>
        </p:nvGraphicFramePr>
        <p:xfrm>
          <a:off x="813916" y="944548"/>
          <a:ext cx="7676942" cy="5373700"/>
        </p:xfrm>
        <a:graphic>
          <a:graphicData uri="http://schemas.openxmlformats.org/drawingml/2006/table">
            <a:tbl>
              <a:tblPr firstRow="1" bandRow="1">
                <a:tableStyleId>{5C22544A-7EE6-4342-B048-85BDC9FD1C3A}</a:tableStyleId>
              </a:tblPr>
              <a:tblGrid>
                <a:gridCol w="5944742">
                  <a:extLst>
                    <a:ext uri="{9D8B030D-6E8A-4147-A177-3AD203B41FA5}">
                      <a16:colId xmlns:a16="http://schemas.microsoft.com/office/drawing/2014/main" val="20000"/>
                    </a:ext>
                  </a:extLst>
                </a:gridCol>
                <a:gridCol w="1732200">
                  <a:extLst>
                    <a:ext uri="{9D8B030D-6E8A-4147-A177-3AD203B41FA5}">
                      <a16:colId xmlns:a16="http://schemas.microsoft.com/office/drawing/2014/main" val="20001"/>
                    </a:ext>
                  </a:extLst>
                </a:gridCol>
              </a:tblGrid>
              <a:tr h="470999">
                <a:tc>
                  <a:txBody>
                    <a:bodyPr/>
                    <a:lstStyle/>
                    <a:p>
                      <a:pPr algn="ctr"/>
                      <a:r>
                        <a:rPr lang="ru-RU" sz="1600" b="0" dirty="0" smtClean="0">
                          <a:solidFill>
                            <a:schemeClr val="bg1"/>
                          </a:solidFill>
                          <a:latin typeface="PFDinTextCondPro-Medium" panose="02000500000000020004" pitchFamily="2" charset="0"/>
                        </a:rPr>
                        <a:t>Раздел</a:t>
                      </a:r>
                      <a:endParaRPr lang="ru-RU" sz="1600" b="0" dirty="0">
                        <a:solidFill>
                          <a:schemeClr val="bg1"/>
                        </a:solidFill>
                        <a:latin typeface="PFDinTextCondPro-Medium" panose="02000500000000020004" pitchFamily="2" charset="0"/>
                      </a:endParaRPr>
                    </a:p>
                  </a:txBody>
                  <a:tcPr marL="84406" marR="84406" marT="42203" marB="42203">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618FC5"/>
                    </a:solidFill>
                  </a:tcPr>
                </a:tc>
                <a:tc>
                  <a:txBody>
                    <a:bodyPr/>
                    <a:lstStyle/>
                    <a:p>
                      <a:pPr algn="ctr"/>
                      <a:r>
                        <a:rPr lang="ru-RU" sz="1600" b="0" dirty="0" smtClean="0">
                          <a:solidFill>
                            <a:schemeClr val="bg1"/>
                          </a:solidFill>
                          <a:latin typeface="PFDinTextCondPro-Medium" panose="02000500000000020004" pitchFamily="2" charset="0"/>
                        </a:rPr>
                        <a:t>Страница</a:t>
                      </a:r>
                      <a:endParaRPr lang="ru-RU" sz="1600" b="0" dirty="0">
                        <a:solidFill>
                          <a:schemeClr val="bg1"/>
                        </a:solidFill>
                        <a:latin typeface="PFDinTextCondPro-Medium" panose="02000500000000020004" pitchFamily="2" charset="0"/>
                      </a:endParaRPr>
                    </a:p>
                  </a:txBody>
                  <a:tcPr marL="84406" marR="84406" marT="42203" marB="42203">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618FC5"/>
                    </a:solidFill>
                  </a:tcPr>
                </a:tc>
                <a:extLst>
                  <a:ext uri="{0D108BD9-81ED-4DB2-BD59-A6C34878D82A}">
                    <a16:rowId xmlns:a16="http://schemas.microsoft.com/office/drawing/2014/main" val="10000"/>
                  </a:ext>
                </a:extLst>
              </a:tr>
              <a:tr h="401514">
                <a:tc>
                  <a:txBody>
                    <a:bodyPr/>
                    <a:lstStyle/>
                    <a:p>
                      <a:pPr algn="just"/>
                      <a:r>
                        <a:rPr lang="ru-RU" sz="1400" b="0" i="0" kern="1200" dirty="0" smtClean="0">
                          <a:solidFill>
                            <a:schemeClr val="tx1"/>
                          </a:solidFill>
                          <a:latin typeface="PF Din Text Cond Pro Light" panose="02000000000000000000" pitchFamily="2" charset="0"/>
                          <a:ea typeface="+mn-ea"/>
                          <a:cs typeface="+mn-cs"/>
                        </a:rPr>
                        <a:t>Ключевые новости</a:t>
                      </a:r>
                      <a:endParaRPr lang="ru-RU" sz="1400" b="0" i="0" kern="1200" dirty="0">
                        <a:solidFill>
                          <a:schemeClr val="tx1"/>
                        </a:solidFill>
                        <a:latin typeface="PF Din Text Cond Pro Light" panose="02000000000000000000" pitchFamily="2" charset="0"/>
                        <a:ea typeface="+mn-ea"/>
                        <a:cs typeface="+mn-cs"/>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3</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514">
                <a:tc>
                  <a:txBody>
                    <a:bodyPr/>
                    <a:lstStyle/>
                    <a:p>
                      <a:pPr algn="just"/>
                      <a:r>
                        <a:rPr lang="ru-RU" sz="1400" b="0" i="0" dirty="0" smtClean="0">
                          <a:solidFill>
                            <a:schemeClr val="tx1"/>
                          </a:solidFill>
                          <a:latin typeface="PF Din Text Cond Pro Light" panose="02000000000000000000" pitchFamily="2" charset="0"/>
                        </a:rPr>
                        <a:t>Структура акционерного капитала</a:t>
                      </a:r>
                      <a:endParaRPr lang="ru-RU" sz="1400" b="0" i="0" dirty="0">
                        <a:solidFill>
                          <a:schemeClr val="tx1"/>
                        </a:solidFill>
                        <a:latin typeface="PF Din Text Cond Pro Light" panose="02000000000000000000" pitchFamily="2" charset="0"/>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12</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51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b="0" i="0" dirty="0" smtClean="0">
                          <a:solidFill>
                            <a:schemeClr val="tx1"/>
                          </a:solidFill>
                          <a:latin typeface="PF Din Text Cond Pro Light" panose="02000000000000000000" pitchFamily="2" charset="0"/>
                        </a:rPr>
                        <a:t>Фондовый рынок</a:t>
                      </a:r>
                      <a:endParaRPr lang="ru-RU" sz="1400" b="0" i="0" dirty="0">
                        <a:solidFill>
                          <a:schemeClr val="tx1"/>
                        </a:solidFill>
                        <a:latin typeface="PF Din Text Cond Pro Light" panose="02000000000000000000" pitchFamily="2" charset="0"/>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15</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514">
                <a:tc>
                  <a:txBody>
                    <a:bodyPr/>
                    <a:lstStyle/>
                    <a:p>
                      <a:pPr algn="just"/>
                      <a:r>
                        <a:rPr lang="ru-RU" sz="1400" b="0" i="0" kern="1200" baseline="0" dirty="0" smtClean="0">
                          <a:solidFill>
                            <a:schemeClr val="tx1"/>
                          </a:solidFill>
                          <a:latin typeface="PF Din Text Cond Pro Light" panose="02000000000000000000" pitchFamily="2" charset="0"/>
                          <a:ea typeface="+mn-ea"/>
                          <a:cs typeface="+mn-cs"/>
                        </a:rPr>
                        <a:t>Решения, принятые Советом директоров</a:t>
                      </a:r>
                      <a:endParaRPr lang="ru-RU" sz="1400" b="0" i="0" kern="1200" baseline="0" dirty="0">
                        <a:solidFill>
                          <a:schemeClr val="tx1"/>
                        </a:solidFill>
                        <a:latin typeface="PF Din Text Cond Pro Light" panose="02000000000000000000" pitchFamily="2" charset="0"/>
                        <a:ea typeface="+mn-ea"/>
                        <a:cs typeface="+mn-cs"/>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17</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514">
                <a:tc>
                  <a:txBody>
                    <a:bodyPr/>
                    <a:lstStyle/>
                    <a:p>
                      <a:pPr algn="just"/>
                      <a:r>
                        <a:rPr lang="ru-RU" sz="1400" b="0" i="0" kern="1200" baseline="0" dirty="0" smtClean="0">
                          <a:solidFill>
                            <a:schemeClr val="tx1"/>
                          </a:solidFill>
                          <a:latin typeface="PF Din Text Cond Pro Light" panose="02000000000000000000" pitchFamily="2" charset="0"/>
                          <a:ea typeface="+mn-ea"/>
                          <a:cs typeface="+mn-cs"/>
                        </a:rPr>
                        <a:t>Основные финансово-экономические показатели</a:t>
                      </a:r>
                      <a:endParaRPr lang="ru-RU" sz="1400" b="0" i="0" kern="1200" baseline="0" dirty="0">
                        <a:solidFill>
                          <a:schemeClr val="tx1"/>
                        </a:solidFill>
                        <a:latin typeface="PF Din Text Cond Pro Light" panose="02000000000000000000" pitchFamily="2" charset="0"/>
                        <a:ea typeface="+mn-ea"/>
                        <a:cs typeface="+mn-cs"/>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21</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514">
                <a:tc>
                  <a:txBody>
                    <a:bodyPr/>
                    <a:lstStyle/>
                    <a:p>
                      <a:pPr algn="just"/>
                      <a:r>
                        <a:rPr lang="ru-RU" sz="1400" b="0" i="0" kern="1200" baseline="0" dirty="0" smtClean="0">
                          <a:solidFill>
                            <a:schemeClr val="tx1"/>
                          </a:solidFill>
                          <a:latin typeface="PF Din Text Cond Pro Light" panose="02000000000000000000" pitchFamily="2" charset="0"/>
                          <a:ea typeface="+mn-ea"/>
                          <a:cs typeface="+mn-cs"/>
                        </a:rPr>
                        <a:t>Переход компании на новую систему тарифного регулирования</a:t>
                      </a:r>
                      <a:endParaRPr lang="ru-RU" sz="1400" b="0" i="0" kern="1200" baseline="0" dirty="0">
                        <a:solidFill>
                          <a:schemeClr val="tx1"/>
                        </a:solidFill>
                        <a:latin typeface="PF Din Text Cond Pro Light" panose="02000000000000000000" pitchFamily="2" charset="0"/>
                        <a:ea typeface="+mn-ea"/>
                        <a:cs typeface="+mn-cs"/>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29</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528343">
                <a:tc>
                  <a:txBody>
                    <a:bodyPr/>
                    <a:lstStyle/>
                    <a:p>
                      <a:pPr algn="just"/>
                      <a:r>
                        <a:rPr lang="ru-RU" sz="1400" b="0" i="0" kern="1200" baseline="0" dirty="0" smtClean="0">
                          <a:solidFill>
                            <a:schemeClr val="tx1"/>
                          </a:solidFill>
                          <a:latin typeface="PF Din Text Cond Pro Light" panose="02000000000000000000" pitchFamily="2" charset="0"/>
                          <a:ea typeface="+mn-ea"/>
                          <a:cs typeface="+mn-cs"/>
                        </a:rPr>
                        <a:t>Регулирование методом долгосрочной индексации необходимой валовой выручки (НВВ)</a:t>
                      </a:r>
                      <a:endParaRPr lang="ru-RU" sz="1400" b="0" i="0" kern="1200" baseline="0" dirty="0">
                        <a:solidFill>
                          <a:schemeClr val="tx1"/>
                        </a:solidFill>
                        <a:latin typeface="PF Din Text Cond Pro Light" panose="02000000000000000000" pitchFamily="2" charset="0"/>
                        <a:ea typeface="+mn-ea"/>
                        <a:cs typeface="+mn-cs"/>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31</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359218">
                <a:tc>
                  <a:txBody>
                    <a:bodyPr/>
                    <a:lstStyle/>
                    <a:p>
                      <a:pPr algn="just"/>
                      <a:r>
                        <a:rPr lang="ru-RU" sz="1400" b="0" i="0" kern="1200" dirty="0" smtClean="0">
                          <a:solidFill>
                            <a:schemeClr val="tx1"/>
                          </a:solidFill>
                          <a:latin typeface="PF Din Text Cond Pro Light" panose="02000000000000000000" pitchFamily="2" charset="0"/>
                          <a:ea typeface="+mn-ea"/>
                          <a:cs typeface="+mn-cs"/>
                        </a:rPr>
                        <a:t>Итоги тарифного регулирования</a:t>
                      </a:r>
                      <a:endParaRPr lang="ru-RU" sz="1400" b="0" i="0" kern="1200" dirty="0">
                        <a:solidFill>
                          <a:schemeClr val="tx1"/>
                        </a:solidFill>
                        <a:latin typeface="PF Din Text Cond Pro Light" panose="02000000000000000000" pitchFamily="2" charset="0"/>
                        <a:ea typeface="+mn-ea"/>
                        <a:cs typeface="+mn-cs"/>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36</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514">
                <a:tc>
                  <a:txBody>
                    <a:bodyPr/>
                    <a:lstStyle/>
                    <a:p>
                      <a:pPr algn="just"/>
                      <a:r>
                        <a:rPr lang="ru-RU" sz="1400" b="0" i="0" dirty="0" smtClean="0">
                          <a:solidFill>
                            <a:schemeClr val="tx1"/>
                          </a:solidFill>
                          <a:latin typeface="PF Din Text Cond Pro Light" panose="02000000000000000000" pitchFamily="2" charset="0"/>
                        </a:rPr>
                        <a:t>Основные технические характеристики активов</a:t>
                      </a:r>
                      <a:endParaRPr lang="ru-RU" sz="1400" b="0" i="0" dirty="0">
                        <a:solidFill>
                          <a:schemeClr val="tx1"/>
                        </a:solidFill>
                        <a:latin typeface="PF Din Text Cond Pro Light" panose="02000000000000000000" pitchFamily="2" charset="0"/>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38</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9"/>
                  </a:ext>
                </a:extLst>
              </a:tr>
              <a:tr h="401514">
                <a:tc>
                  <a:txBody>
                    <a:bodyPr/>
                    <a:lstStyle/>
                    <a:p>
                      <a:pPr algn="just"/>
                      <a:r>
                        <a:rPr lang="ru-RU" sz="1400" b="0" i="0" dirty="0" smtClean="0">
                          <a:solidFill>
                            <a:schemeClr val="tx1"/>
                          </a:solidFill>
                          <a:latin typeface="PF Din Text Cond Pro Light" panose="02000000000000000000" pitchFamily="2" charset="0"/>
                        </a:rPr>
                        <a:t>Основные показатели транспорта электроэнергии</a:t>
                      </a:r>
                      <a:endParaRPr lang="ru-RU" sz="1400" b="0" i="0" dirty="0">
                        <a:solidFill>
                          <a:schemeClr val="tx1"/>
                        </a:solidFill>
                        <a:latin typeface="PF Din Text Cond Pro Light" panose="02000000000000000000" pitchFamily="2" charset="0"/>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40</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0"/>
                  </a:ext>
                </a:extLst>
              </a:tr>
              <a:tr h="401514">
                <a:tc>
                  <a:txBody>
                    <a:bodyPr/>
                    <a:lstStyle/>
                    <a:p>
                      <a:pPr algn="just"/>
                      <a:r>
                        <a:rPr lang="ru-RU" sz="1400" b="0" i="0" dirty="0" smtClean="0">
                          <a:solidFill>
                            <a:schemeClr val="tx1"/>
                          </a:solidFill>
                          <a:latin typeface="PF Din Text Cond Pro Light" panose="02000000000000000000" pitchFamily="2" charset="0"/>
                        </a:rPr>
                        <a:t>Инвестиционная деятельность</a:t>
                      </a:r>
                      <a:endParaRPr lang="ru-RU" sz="1400" b="0" i="0" dirty="0">
                        <a:solidFill>
                          <a:schemeClr val="tx1"/>
                        </a:solidFill>
                        <a:latin typeface="PF Din Text Cond Pro Light" panose="02000000000000000000" pitchFamily="2" charset="0"/>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42</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1"/>
                  </a:ext>
                </a:extLst>
              </a:tr>
              <a:tr h="401514">
                <a:tc>
                  <a:txBody>
                    <a:bodyPr/>
                    <a:lstStyle/>
                    <a:p>
                      <a:pPr marL="0" marR="0" indent="0" algn="just" defTabSz="914400" rtl="0" latinLnBrk="0">
                        <a:lnSpc>
                          <a:spcPct val="100000"/>
                        </a:lnSpc>
                        <a:spcBef>
                          <a:spcPts val="0"/>
                        </a:spcBef>
                        <a:spcAft>
                          <a:spcPts val="0"/>
                        </a:spcAft>
                        <a:buClrTx/>
                        <a:buSzTx/>
                        <a:buFontTx/>
                        <a:buNone/>
                        <a:tabLst/>
                      </a:pPr>
                      <a:r>
                        <a:rPr lang="ru-RU" sz="1400" b="0" i="0" u="none" strike="noStrike" cap="none" spc="0" baseline="0" dirty="0" smtClean="0">
                          <a:ln>
                            <a:noFill/>
                          </a:ln>
                          <a:solidFill>
                            <a:schemeClr val="tx1"/>
                          </a:solidFill>
                          <a:uFillTx/>
                          <a:latin typeface="PF Din Text Cond Pro Light" panose="02000000000000000000" pitchFamily="2" charset="0"/>
                          <a:ea typeface="+mn-ea"/>
                          <a:cs typeface="+mn-cs"/>
                          <a:sym typeface="Calibri"/>
                        </a:rPr>
                        <a:t>Реализованные проекты</a:t>
                      </a:r>
                      <a:endParaRPr lang="ru-RU" sz="1400" b="0" i="0" u="none" strike="noStrike" cap="none" spc="0" baseline="0" dirty="0">
                        <a:ln>
                          <a:noFill/>
                        </a:ln>
                        <a:solidFill>
                          <a:schemeClr val="tx1"/>
                        </a:solidFill>
                        <a:uFillTx/>
                        <a:latin typeface="PF Din Text Cond Pro Light" panose="02000000000000000000" pitchFamily="2" charset="0"/>
                        <a:ea typeface="+mn-ea"/>
                        <a:cs typeface="+mn-cs"/>
                        <a:sym typeface="Calibri"/>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45</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4" name="Номер слайда 3"/>
          <p:cNvSpPr>
            <a:spLocks noGrp="1"/>
          </p:cNvSpPr>
          <p:nvPr>
            <p:ph type="sldNum" sz="quarter" idx="2"/>
          </p:nvPr>
        </p:nvSpPr>
        <p:spPr>
          <a:xfrm>
            <a:off x="8629652" y="6318250"/>
            <a:ext cx="175687" cy="276999"/>
          </a:xfrm>
        </p:spPr>
        <p:txBody>
          <a:bodyPr anchor="b" anchorCtr="0"/>
          <a:lstStyle/>
          <a:p>
            <a:fld id="{86CB4B4D-7CA3-9044-876B-883B54F8677D}" type="slidenum">
              <a:rPr lang="ru-RU" smtClean="0">
                <a:latin typeface="PF Din Text Cond Pro Medium"/>
              </a:rPr>
              <a:t>2</a:t>
            </a:fld>
            <a:endParaRPr lang="ru-RU" dirty="0">
              <a:latin typeface="PF Din Text Cond Pro Medium"/>
            </a:endParaRPr>
          </a:p>
        </p:txBody>
      </p:sp>
      <p:sp>
        <p:nvSpPr>
          <p:cNvPr id="2" name="Заголовок 1"/>
          <p:cNvSpPr>
            <a:spLocks noGrp="1"/>
          </p:cNvSpPr>
          <p:nvPr>
            <p:ph type="title"/>
          </p:nvPr>
        </p:nvSpPr>
        <p:spPr>
          <a:xfrm>
            <a:off x="2290194" y="276837"/>
            <a:ext cx="5486479" cy="436801"/>
          </a:xfrm>
        </p:spPr>
        <p:txBody>
          <a:bodyPr/>
          <a:lstStyle/>
          <a:p>
            <a:r>
              <a:rPr lang="ru-RU" smtClean="0"/>
              <a:t>СОДЕРЖАНИЕ</a:t>
            </a:r>
            <a:endParaRPr lang="ru-RU" dirty="0"/>
          </a:p>
        </p:txBody>
      </p:sp>
    </p:spTree>
    <p:extLst>
      <p:ext uri="{BB962C8B-B14F-4D97-AF65-F5344CB8AC3E}">
        <p14:creationId xmlns:p14="http://schemas.microsoft.com/office/powerpoint/2010/main" val="428255072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20</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РЕШЕНИЯ, ПРИНЯТЫЕ СОВЕТОМ ДИРЕКТОРОВ</a:t>
            </a:r>
            <a:endParaRPr lang="ru-RU" dirty="0"/>
          </a:p>
        </p:txBody>
      </p:sp>
      <p:sp>
        <p:nvSpPr>
          <p:cNvPr id="9" name="Прямоугольник 2"/>
          <p:cNvSpPr>
            <a:spLocks noChangeArrowheads="1"/>
          </p:cNvSpPr>
          <p:nvPr/>
        </p:nvSpPr>
        <p:spPr bwMode="auto">
          <a:xfrm>
            <a:off x="341644" y="1138470"/>
            <a:ext cx="8555067" cy="530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600"/>
              </a:spcBef>
              <a:buNone/>
              <a:defRPr/>
            </a:pPr>
            <a:r>
              <a:rPr lang="ru-RU" sz="1200" dirty="0" smtClean="0">
                <a:latin typeface="PF Din Text Cond Pro Light"/>
                <a:ea typeface="Times New Roman" panose="02020603050405020304" pitchFamily="18" charset="0"/>
              </a:rPr>
              <a:t>Совет </a:t>
            </a:r>
            <a:r>
              <a:rPr lang="ru-RU" sz="1200" dirty="0">
                <a:latin typeface="PF Din Text Cond Pro Light"/>
                <a:ea typeface="Times New Roman" panose="02020603050405020304" pitchFamily="18" charset="0"/>
              </a:rPr>
              <a:t>директоров также поручил ЕИО Общества обеспечить вынесение на рассмотрение Совета директоров Общества отчета по итогам выполнения указанных мероприятий, а также своевременное ежегодное информирование Совета директоров Общества об </a:t>
            </a:r>
            <a:r>
              <a:rPr lang="ru-RU" sz="1200" dirty="0" smtClean="0">
                <a:latin typeface="PF Din Text Cond Pro Light"/>
                <a:ea typeface="Times New Roman" panose="02020603050405020304" pitchFamily="18" charset="0"/>
              </a:rPr>
              <a:t>объемах  </a:t>
            </a:r>
            <a:r>
              <a:rPr lang="ru-RU" sz="1200" dirty="0">
                <a:latin typeface="PF Din Text Cond Pro Light"/>
                <a:ea typeface="Times New Roman" panose="02020603050405020304" pitchFamily="18" charset="0"/>
              </a:rPr>
              <a:t>заключаемых   Обществом контрактов   с   организациями    ОПК    РФ на закупку гражданской продукции (работ, услуг), не относящейся к государственному оборонному заказу</a:t>
            </a:r>
            <a:r>
              <a:rPr lang="ru-RU" sz="1200" dirty="0" smtClean="0">
                <a:latin typeface="PF Din Text Cond Pro Light"/>
                <a:ea typeface="Times New Roman" panose="02020603050405020304" pitchFamily="18" charset="0"/>
              </a:rPr>
              <a:t>.</a:t>
            </a:r>
            <a:endParaRPr lang="ru-RU" altLang="ru-RU" sz="1200" b="1" dirty="0" smtClean="0">
              <a:solidFill>
                <a:srgbClr val="002060"/>
              </a:solidFill>
              <a:latin typeface="PF Din Text Cond Pro Light"/>
            </a:endParaRPr>
          </a:p>
          <a:p>
            <a:pPr>
              <a:spcBef>
                <a:spcPts val="600"/>
              </a:spcBef>
              <a:buNone/>
              <a:defRPr/>
            </a:pPr>
            <a:r>
              <a:rPr lang="ru-RU" altLang="ru-RU" sz="1200" b="1" dirty="0" smtClean="0">
                <a:solidFill>
                  <a:srgbClr val="002060"/>
                </a:solidFill>
                <a:latin typeface="PF Din Text Cond Pro Light"/>
              </a:rPr>
              <a:t>Совет </a:t>
            </a:r>
            <a:r>
              <a:rPr lang="ru-RU" altLang="ru-RU" sz="1200" b="1" dirty="0">
                <a:solidFill>
                  <a:srgbClr val="002060"/>
                </a:solidFill>
                <a:latin typeface="PF Din Text Cond Pro Light"/>
              </a:rPr>
              <a:t>директоров ПАО «МРСК Юга» 05.09.2019 (Протокол № 333/2019 от 09.09.2019)</a:t>
            </a:r>
          </a:p>
          <a:p>
            <a:pPr>
              <a:spcBef>
                <a:spcPts val="0"/>
              </a:spcBef>
              <a:buNone/>
              <a:defRPr/>
            </a:pPr>
            <a:r>
              <a:rPr lang="ru-RU" altLang="ru-RU" sz="1200" dirty="0">
                <a:latin typeface="PF Din Text Cond Pro Light"/>
                <a:ea typeface="Times New Roman" panose="02020603050405020304" pitchFamily="18" charset="0"/>
              </a:rPr>
              <a:t>Совет директоров рассмотрел и принял к сведению отчет </a:t>
            </a:r>
            <a:r>
              <a:rPr lang="ru-RU" sz="1200" dirty="0">
                <a:latin typeface="PF Din Text Cond Pro Light"/>
                <a:ea typeface="Times New Roman" panose="02020603050405020304" pitchFamily="18" charset="0"/>
              </a:rPr>
              <a:t>Единоличного исполнительного органа Общества об обеспечении страховой защиты во 2 квартале 2019 года. </a:t>
            </a:r>
          </a:p>
          <a:p>
            <a:pPr>
              <a:spcBef>
                <a:spcPts val="0"/>
              </a:spcBef>
              <a:buNone/>
              <a:defRPr/>
            </a:pPr>
            <a:r>
              <a:rPr lang="ru-RU" sz="1200" dirty="0">
                <a:latin typeface="PF Din Text Cond Pro Light"/>
                <a:ea typeface="Times New Roman" panose="02020603050405020304" pitchFamily="18" charset="0"/>
              </a:rPr>
              <a:t>Рассмотрев вопрос о выполнении Единоличным исполнительным органом Общества решений, принятых на заседаниях Совета директоров Общества, Совет директоров дал поручение ЕИО обеспечить неукоснительное соблюдение Постановления Правительства Российской Федерации от 11.12.2014 № 1352 в части сроков оплаты по договорам, заключенным с субъектами малого и среднего предпринимательства</a:t>
            </a:r>
            <a:r>
              <a:rPr lang="ru-RU" sz="1200" dirty="0" smtClean="0">
                <a:latin typeface="PF Din Text Cond Pro Light"/>
                <a:ea typeface="Times New Roman" panose="02020603050405020304" pitchFamily="18" charset="0"/>
              </a:rPr>
              <a:t>.</a:t>
            </a:r>
          </a:p>
          <a:p>
            <a:pPr>
              <a:spcBef>
                <a:spcPts val="600"/>
              </a:spcBef>
              <a:buNone/>
              <a:defRPr/>
            </a:pPr>
            <a:r>
              <a:rPr lang="ru-RU" altLang="ru-RU" sz="1200" b="1" dirty="0" smtClean="0">
                <a:solidFill>
                  <a:srgbClr val="002060"/>
                </a:solidFill>
                <a:latin typeface="PF Din Text Cond Pro Light"/>
              </a:rPr>
              <a:t>Совет </a:t>
            </a:r>
            <a:r>
              <a:rPr lang="ru-RU" altLang="ru-RU" sz="1200" b="1" dirty="0">
                <a:solidFill>
                  <a:srgbClr val="002060"/>
                </a:solidFill>
                <a:latin typeface="PF Din Text Cond Pro Light"/>
              </a:rPr>
              <a:t>директоров ПАО «МРСК Юга» </a:t>
            </a:r>
            <a:r>
              <a:rPr lang="ru-RU" altLang="ru-RU" sz="1200" b="1" dirty="0" smtClean="0">
                <a:solidFill>
                  <a:srgbClr val="002060"/>
                </a:solidFill>
                <a:latin typeface="PF Din Text Cond Pro Light"/>
              </a:rPr>
              <a:t>17.09.2019 </a:t>
            </a:r>
            <a:r>
              <a:rPr lang="ru-RU" altLang="ru-RU" sz="1200" b="1" dirty="0">
                <a:solidFill>
                  <a:srgbClr val="002060"/>
                </a:solidFill>
                <a:latin typeface="PF Din Text Cond Pro Light"/>
              </a:rPr>
              <a:t>(Протокол № </a:t>
            </a:r>
            <a:r>
              <a:rPr lang="ru-RU" altLang="ru-RU" sz="1200" b="1" dirty="0" smtClean="0">
                <a:solidFill>
                  <a:srgbClr val="002060"/>
                </a:solidFill>
                <a:latin typeface="PF Din Text Cond Pro Light"/>
              </a:rPr>
              <a:t>334/2019 </a:t>
            </a:r>
            <a:r>
              <a:rPr lang="ru-RU" altLang="ru-RU" sz="1200" b="1" dirty="0">
                <a:solidFill>
                  <a:srgbClr val="002060"/>
                </a:solidFill>
                <a:latin typeface="PF Din Text Cond Pro Light"/>
              </a:rPr>
              <a:t>от </a:t>
            </a:r>
            <a:r>
              <a:rPr lang="ru-RU" altLang="ru-RU" sz="1200" b="1" dirty="0" smtClean="0">
                <a:solidFill>
                  <a:srgbClr val="002060"/>
                </a:solidFill>
                <a:latin typeface="PF Din Text Cond Pro Light"/>
              </a:rPr>
              <a:t>2</a:t>
            </a:r>
            <a:r>
              <a:rPr lang="ru-RU" altLang="ru-RU" sz="1200" b="1" dirty="0" smtClean="0">
                <a:solidFill>
                  <a:srgbClr val="002060"/>
                </a:solidFill>
                <a:latin typeface="PF Din Text Cond Pro Light"/>
              </a:rPr>
              <a:t>0.09.2019)</a:t>
            </a:r>
            <a:r>
              <a:rPr lang="ru-RU" altLang="ru-RU" sz="1200" b="1" dirty="0">
                <a:solidFill>
                  <a:srgbClr val="002060"/>
                </a:solidFill>
                <a:latin typeface="PF Din Text Cond Pro Light"/>
              </a:rPr>
              <a:t/>
            </a:r>
            <a:br>
              <a:rPr lang="ru-RU" altLang="ru-RU" sz="1200" b="1" dirty="0">
                <a:solidFill>
                  <a:srgbClr val="002060"/>
                </a:solidFill>
                <a:latin typeface="PF Din Text Cond Pro Light"/>
              </a:rPr>
            </a:br>
            <a:r>
              <a:rPr lang="ru-RU" altLang="ru-RU" sz="1200" dirty="0">
                <a:latin typeface="PF Din Text Cond Pro Light"/>
                <a:ea typeface="Times New Roman" panose="02020603050405020304" pitchFamily="18" charset="0"/>
              </a:rPr>
              <a:t>Рассмотрев </a:t>
            </a:r>
            <a:r>
              <a:rPr lang="ru-RU" altLang="ru-RU" sz="1200" dirty="0">
                <a:latin typeface="PF Din Text Cond Pro Light"/>
                <a:ea typeface="Times New Roman" panose="02020603050405020304" pitchFamily="18" charset="0"/>
              </a:rPr>
              <a:t>вопрос </a:t>
            </a:r>
            <a:r>
              <a:rPr lang="ru-RU" altLang="ru-RU" sz="1200" dirty="0">
                <a:latin typeface="PF Din Text Cond Pro Light"/>
                <a:ea typeface="Times New Roman" panose="02020603050405020304" pitchFamily="18" charset="0"/>
              </a:rPr>
              <a:t>«Об </a:t>
            </a:r>
            <a:r>
              <a:rPr lang="ru-RU" altLang="ru-RU" sz="1200" dirty="0">
                <a:latin typeface="PF Din Text Cond Pro Light"/>
                <a:ea typeface="Times New Roman" panose="02020603050405020304" pitchFamily="18" charset="0"/>
              </a:rPr>
              <a:t>утверждении отчета по исполнению Программы мероприятий по снижению потерь электрической энергии в сетевом комплексе ПАО «МРСК Юга» на 2019 год и период до 2023 года за 1 квартал 2019 </a:t>
            </a:r>
            <a:r>
              <a:rPr lang="ru-RU" altLang="ru-RU" sz="1200" dirty="0" smtClean="0">
                <a:latin typeface="PF Din Text Cond Pro Light"/>
                <a:ea typeface="Times New Roman" panose="02020603050405020304" pitchFamily="18" charset="0"/>
              </a:rPr>
              <a:t>года», Совет </a:t>
            </a:r>
            <a:r>
              <a:rPr lang="ru-RU" altLang="ru-RU" sz="1200" dirty="0">
                <a:latin typeface="PF Din Text Cond Pro Light"/>
                <a:ea typeface="Times New Roman" panose="02020603050405020304" pitchFamily="18" charset="0"/>
              </a:rPr>
              <a:t>директоров поручил </a:t>
            </a:r>
            <a:r>
              <a:rPr lang="ru-RU" sz="1200" dirty="0">
                <a:latin typeface="PF Din Text Cond Pro Light"/>
                <a:ea typeface="Times New Roman" panose="02020603050405020304" pitchFamily="18" charset="0"/>
              </a:rPr>
              <a:t>Единоличному исполнительному органу ПАО «МРСК Юга» принять меры по обеспечению выполнения плана в части объема снижения потерь электроэнергии во всех филиалах за 3 и 4 кварталы 2019 года.</a:t>
            </a:r>
          </a:p>
          <a:p>
            <a:pPr>
              <a:spcBef>
                <a:spcPts val="0"/>
              </a:spcBef>
              <a:buNone/>
              <a:defRPr/>
            </a:pPr>
            <a:r>
              <a:rPr lang="ru-RU" altLang="ru-RU" sz="1200" dirty="0" smtClean="0">
                <a:latin typeface="PF Din Text Cond Pro Light"/>
                <a:ea typeface="Times New Roman" panose="02020603050405020304" pitchFamily="18" charset="0"/>
              </a:rPr>
              <a:t>Также Совет </a:t>
            </a:r>
            <a:r>
              <a:rPr lang="ru-RU" altLang="ru-RU" sz="1200" dirty="0">
                <a:latin typeface="PF Din Text Cond Pro Light"/>
                <a:ea typeface="Times New Roman" panose="02020603050405020304" pitchFamily="18" charset="0"/>
              </a:rPr>
              <a:t>директоров рассмотрел и приял к </a:t>
            </a:r>
            <a:r>
              <a:rPr lang="ru-RU" altLang="ru-RU" sz="1200" dirty="0" smtClean="0">
                <a:latin typeface="PF Din Text Cond Pro Light"/>
                <a:ea typeface="Times New Roman" panose="02020603050405020304" pitchFamily="18" charset="0"/>
              </a:rPr>
              <a:t>сведению отчеты</a:t>
            </a:r>
            <a:r>
              <a:rPr lang="en-US" altLang="ru-RU" sz="1200" dirty="0" smtClean="0">
                <a:latin typeface="PF Din Text Cond Pro Light"/>
                <a:ea typeface="Times New Roman" panose="02020603050405020304" pitchFamily="18" charset="0"/>
              </a:rPr>
              <a:t>:</a:t>
            </a:r>
            <a:r>
              <a:rPr lang="ru-RU" altLang="ru-RU" sz="1200" dirty="0" smtClean="0">
                <a:latin typeface="PF Din Text Cond Pro Light"/>
                <a:ea typeface="Times New Roman" panose="02020603050405020304" pitchFamily="18" charset="0"/>
              </a:rPr>
              <a:t> О</a:t>
            </a:r>
            <a:r>
              <a:rPr lang="ru-RU" sz="1200" dirty="0" smtClean="0">
                <a:latin typeface="PF Din Text Cond Pro Light"/>
                <a:ea typeface="Times New Roman" panose="02020603050405020304" pitchFamily="18" charset="0"/>
              </a:rPr>
              <a:t>б </a:t>
            </a:r>
            <a:r>
              <a:rPr lang="ru-RU" sz="1200" dirty="0">
                <a:latin typeface="PF Din Text Cond Pro Light"/>
                <a:ea typeface="Times New Roman" panose="02020603050405020304" pitchFamily="18" charset="0"/>
              </a:rPr>
              <a:t>исполнении сводного на принципах РСБУ и консолидированного на принципах МСФО бизнес-планов Группы компаний МРСК Юга за 1 квартал 2019 </a:t>
            </a:r>
            <a:r>
              <a:rPr lang="ru-RU" sz="1200" dirty="0" smtClean="0">
                <a:latin typeface="PF Din Text Cond Pro Light"/>
                <a:ea typeface="Times New Roman" panose="02020603050405020304" pitchFamily="18" charset="0"/>
              </a:rPr>
              <a:t>года, О  </a:t>
            </a:r>
            <a:r>
              <a:rPr lang="ru-RU" sz="1200" dirty="0">
                <a:latin typeface="PF Din Text Cond Pro Light"/>
                <a:ea typeface="Times New Roman" panose="02020603050405020304" pitchFamily="18" charset="0"/>
              </a:rPr>
              <a:t>ходе реализации инвестиционных проектов Общества, включенных в перечень приоритетных объектов за 2 квартал 2019 </a:t>
            </a:r>
            <a:r>
              <a:rPr lang="ru-RU" sz="1200" dirty="0" smtClean="0">
                <a:latin typeface="PF Din Text Cond Pro Light"/>
                <a:ea typeface="Times New Roman" panose="02020603050405020304" pitchFamily="18" charset="0"/>
              </a:rPr>
              <a:t>года, Отчет </a:t>
            </a:r>
            <a:r>
              <a:rPr lang="ru-RU" sz="1200" dirty="0">
                <a:latin typeface="PF Din Text Cond Pro Light"/>
                <a:ea typeface="Times New Roman" panose="02020603050405020304" pitchFamily="18" charset="0"/>
              </a:rPr>
              <a:t>Единоличного исполнительного органа о кредитной политике Общества за 2 квартал 2019 </a:t>
            </a:r>
            <a:r>
              <a:rPr lang="ru-RU" sz="1200" dirty="0" smtClean="0">
                <a:latin typeface="PF Din Text Cond Pro Light"/>
                <a:ea typeface="Times New Roman" panose="02020603050405020304" pitchFamily="18" charset="0"/>
              </a:rPr>
              <a:t>года.</a:t>
            </a:r>
          </a:p>
          <a:p>
            <a:pPr lvl="0">
              <a:spcBef>
                <a:spcPts val="600"/>
              </a:spcBef>
              <a:buNone/>
              <a:defRPr/>
            </a:pPr>
            <a:r>
              <a:rPr lang="ru-RU" altLang="ru-RU" sz="1200" b="1" dirty="0" smtClean="0">
                <a:solidFill>
                  <a:srgbClr val="002060"/>
                </a:solidFill>
                <a:latin typeface="PF Din Text Cond Pro Light"/>
              </a:rPr>
              <a:t>Совет </a:t>
            </a:r>
            <a:r>
              <a:rPr lang="ru-RU" altLang="ru-RU" sz="1200" b="1" dirty="0" smtClean="0">
                <a:solidFill>
                  <a:srgbClr val="002060"/>
                </a:solidFill>
                <a:latin typeface="PF Din Text Cond Pro Light"/>
              </a:rPr>
              <a:t>директоров ПАО «МРСК Юга» </a:t>
            </a:r>
            <a:r>
              <a:rPr lang="ru-RU" altLang="ru-RU" sz="1200" b="1" dirty="0" smtClean="0">
                <a:solidFill>
                  <a:srgbClr val="002060"/>
                </a:solidFill>
                <a:latin typeface="PF Din Text Cond Pro Light"/>
              </a:rPr>
              <a:t>30</a:t>
            </a:r>
            <a:r>
              <a:rPr lang="ru-RU" altLang="ru-RU" sz="1200" b="1" dirty="0" smtClean="0">
                <a:solidFill>
                  <a:srgbClr val="002060"/>
                </a:solidFill>
                <a:latin typeface="PF Din Text Cond Pro Light"/>
              </a:rPr>
              <a:t>.09.2019 </a:t>
            </a:r>
            <a:r>
              <a:rPr lang="ru-RU" altLang="ru-RU" sz="1200" b="1" dirty="0" smtClean="0">
                <a:solidFill>
                  <a:srgbClr val="002060"/>
                </a:solidFill>
                <a:latin typeface="PF Din Text Cond Pro Light"/>
              </a:rPr>
              <a:t>(Протокол № </a:t>
            </a:r>
            <a:r>
              <a:rPr lang="ru-RU" altLang="ru-RU" sz="1200" b="1" dirty="0" smtClean="0">
                <a:solidFill>
                  <a:srgbClr val="002060"/>
                </a:solidFill>
                <a:latin typeface="PF Din Text Cond Pro Light"/>
              </a:rPr>
              <a:t>335/2019 </a:t>
            </a:r>
            <a:r>
              <a:rPr lang="ru-RU" altLang="ru-RU" sz="1200" b="1" dirty="0" smtClean="0">
                <a:solidFill>
                  <a:srgbClr val="002060"/>
                </a:solidFill>
                <a:latin typeface="PF Din Text Cond Pro Light"/>
              </a:rPr>
              <a:t>от </a:t>
            </a:r>
            <a:r>
              <a:rPr lang="ru-RU" altLang="ru-RU" sz="1200" b="1" dirty="0" smtClean="0">
                <a:solidFill>
                  <a:srgbClr val="002060"/>
                </a:solidFill>
                <a:latin typeface="PF Din Text Cond Pro Light"/>
              </a:rPr>
              <a:t>01.10.2019</a:t>
            </a:r>
            <a:r>
              <a:rPr lang="ru-RU" altLang="ru-RU" sz="1200" b="1" dirty="0" smtClean="0">
                <a:solidFill>
                  <a:srgbClr val="002060"/>
                </a:solidFill>
                <a:latin typeface="PF Din Text Cond Pro Light"/>
              </a:rPr>
              <a:t>)</a:t>
            </a:r>
            <a:r>
              <a:rPr lang="ru-RU" altLang="ru-RU" sz="1200" b="1" dirty="0">
                <a:solidFill>
                  <a:srgbClr val="002060"/>
                </a:solidFill>
                <a:latin typeface="PF Din Text Cond Pro Light"/>
              </a:rPr>
              <a:t/>
            </a:r>
            <a:br>
              <a:rPr lang="ru-RU" altLang="ru-RU" sz="1200" b="1" dirty="0">
                <a:solidFill>
                  <a:srgbClr val="002060"/>
                </a:solidFill>
                <a:latin typeface="PF Din Text Cond Pro Light"/>
              </a:rPr>
            </a:br>
            <a:r>
              <a:rPr lang="ru-RU" altLang="ru-RU" sz="1200" dirty="0" smtClean="0">
                <a:latin typeface="PF Din Text Cond Pro Light"/>
                <a:ea typeface="Times New Roman" panose="02020603050405020304" pitchFamily="18" charset="0"/>
              </a:rPr>
              <a:t>Совет </a:t>
            </a:r>
            <a:r>
              <a:rPr lang="ru-RU" altLang="ru-RU" sz="1200" dirty="0">
                <a:latin typeface="PF Din Text Cond Pro Light"/>
                <a:ea typeface="Times New Roman" panose="02020603050405020304" pitchFamily="18" charset="0"/>
              </a:rPr>
              <a:t>директоров </a:t>
            </a:r>
            <a:r>
              <a:rPr lang="ru-RU" altLang="ru-RU" sz="1200" dirty="0" smtClean="0">
                <a:latin typeface="PF Din Text Cond Pro Light"/>
                <a:ea typeface="Times New Roman" panose="02020603050405020304" pitchFamily="18" charset="0"/>
              </a:rPr>
              <a:t>утвердил </a:t>
            </a:r>
            <a:r>
              <a:rPr lang="ru-RU" sz="1200" dirty="0" smtClean="0">
                <a:latin typeface="PF Din Text Cond Pro Light"/>
                <a:ea typeface="Times New Roman" panose="02020603050405020304" pitchFamily="18" charset="0"/>
              </a:rPr>
              <a:t> Регламент </a:t>
            </a:r>
            <a:r>
              <a:rPr lang="ru-RU" sz="1200" dirty="0">
                <a:latin typeface="PF Din Text Cond Pro Light"/>
                <a:ea typeface="Times New Roman" panose="02020603050405020304" pitchFamily="18" charset="0"/>
              </a:rPr>
              <a:t>размещения временно свободных денежных средств ПАО «МРСК Юга</a:t>
            </a:r>
            <a:r>
              <a:rPr lang="ru-RU" sz="1200" dirty="0" smtClean="0">
                <a:latin typeface="PF Din Text Cond Pro Light"/>
                <a:ea typeface="Times New Roman" panose="02020603050405020304" pitchFamily="18" charset="0"/>
              </a:rPr>
              <a:t>» в новой редакции., а также </a:t>
            </a:r>
            <a:r>
              <a:rPr lang="ru-RU" sz="1200" dirty="0">
                <a:latin typeface="PF Din Text Cond Pro Light"/>
                <a:ea typeface="Times New Roman" panose="02020603050405020304" pitchFamily="18" charset="0"/>
              </a:rPr>
              <a:t>перечень кредитных учреждений и установленные лимиты размещения временно свободных денежных средств для ПАО «МРСК Юга</a:t>
            </a:r>
            <a:r>
              <a:rPr lang="ru-RU" sz="1200" dirty="0" smtClean="0">
                <a:latin typeface="PF Din Text Cond Pro Light"/>
                <a:ea typeface="Times New Roman" panose="02020603050405020304" pitchFamily="18" charset="0"/>
              </a:rPr>
              <a:t>». </a:t>
            </a:r>
            <a:endParaRPr lang="ru-RU" sz="1200" dirty="0">
              <a:latin typeface="PF Din Text Cond Pro Light"/>
              <a:ea typeface="Times New Roman" panose="02020603050405020304" pitchFamily="18" charset="0"/>
            </a:endParaRPr>
          </a:p>
          <a:p>
            <a:pPr lvl="0">
              <a:spcBef>
                <a:spcPts val="0"/>
              </a:spcBef>
              <a:buNone/>
              <a:defRPr/>
            </a:pPr>
            <a:r>
              <a:rPr lang="ru-RU" sz="1200" dirty="0" smtClean="0">
                <a:latin typeface="PF Din Text Cond Pro Light"/>
                <a:ea typeface="Times New Roman" panose="02020603050405020304" pitchFamily="18" charset="0"/>
              </a:rPr>
              <a:t>Также Совет директоров утвердил План-график </a:t>
            </a:r>
            <a:r>
              <a:rPr lang="ru-RU" sz="1200" dirty="0">
                <a:latin typeface="PF Din Text Cond Pro Light"/>
                <a:ea typeface="Times New Roman" panose="02020603050405020304" pitchFamily="18" charset="0"/>
              </a:rPr>
              <a:t>мероприятий ПАО «МРСК Юга» по снижению просроченной дебиторской задолженности за услуги по передаче электрической энергии и урегулированию разногласий, сложившихся на 01.07.2019.</a:t>
            </a:r>
          </a:p>
          <a:p>
            <a:pPr>
              <a:spcBef>
                <a:spcPts val="0"/>
              </a:spcBef>
              <a:buNone/>
              <a:defRPr/>
            </a:pPr>
            <a:r>
              <a:rPr lang="ru-RU" sz="1200" dirty="0" smtClean="0">
                <a:latin typeface="PF Din Text Cond Pro Light"/>
                <a:ea typeface="Times New Roman" panose="02020603050405020304" pitchFamily="18" charset="0"/>
              </a:rPr>
              <a:t>В рамках компетенции по определению </a:t>
            </a:r>
            <a:r>
              <a:rPr lang="ru-RU" sz="1200" dirty="0">
                <a:latin typeface="PF Din Text Cond Pro Light"/>
                <a:ea typeface="Times New Roman" panose="02020603050405020304" pitchFamily="18" charset="0"/>
              </a:rPr>
              <a:t>позиции представителей Общества </a:t>
            </a:r>
            <a:r>
              <a:rPr lang="ru-RU" sz="1200" dirty="0" smtClean="0">
                <a:latin typeface="PF Din Text Cond Pro Light"/>
                <a:ea typeface="Times New Roman" panose="02020603050405020304" pitchFamily="18" charset="0"/>
              </a:rPr>
              <a:t>по вопросам повесток дня заседаний советов директоров и общих собраний акционеров ДЗО Общества Совет директоров ПАО «МРСК Юга»  рассмотрел вопросы и принял решения, связанные с подготовкой заседания </a:t>
            </a:r>
            <a:r>
              <a:rPr lang="ru-RU" sz="1200" dirty="0">
                <a:latin typeface="PF Din Text Cond Pro Light"/>
                <a:ea typeface="Times New Roman" panose="02020603050405020304" pitchFamily="18" charset="0"/>
              </a:rPr>
              <a:t>Совета директоров </a:t>
            </a:r>
            <a:r>
              <a:rPr lang="ru-RU" sz="1200" dirty="0" smtClean="0">
                <a:latin typeface="PF Din Text Cond Pro Light"/>
                <a:ea typeface="Times New Roman" panose="02020603050405020304" pitchFamily="18" charset="0"/>
              </a:rPr>
              <a:t>и внеочередного общего собрания акционеров ПАО </a:t>
            </a:r>
            <a:r>
              <a:rPr lang="ru-RU" sz="1200" dirty="0">
                <a:latin typeface="PF Din Text Cond Pro Light"/>
                <a:ea typeface="Times New Roman" panose="02020603050405020304" pitchFamily="18" charset="0"/>
              </a:rPr>
              <a:t>«ВМЭС</a:t>
            </a:r>
            <a:r>
              <a:rPr lang="ru-RU" sz="1200" dirty="0" smtClean="0">
                <a:latin typeface="PF Din Text Cond Pro Light"/>
                <a:ea typeface="Times New Roman" panose="02020603050405020304" pitchFamily="18" charset="0"/>
              </a:rPr>
              <a:t>».</a:t>
            </a:r>
            <a:endParaRPr lang="ru-RU" altLang="ru-RU" sz="1200" dirty="0">
              <a:latin typeface="PF Din Text Cond Pro Light"/>
              <a:ea typeface="Times New Roman" panose="02020603050405020304" pitchFamily="18" charset="0"/>
            </a:endParaRPr>
          </a:p>
        </p:txBody>
      </p:sp>
    </p:spTree>
    <p:extLst>
      <p:ext uri="{BB962C8B-B14F-4D97-AF65-F5344CB8AC3E}">
        <p14:creationId xmlns:p14="http://schemas.microsoft.com/office/powerpoint/2010/main" val="297785955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21</a:t>
            </a:fld>
            <a:endParaRPr lang="ru-RU"/>
          </a:p>
        </p:txBody>
      </p:sp>
      <p:sp>
        <p:nvSpPr>
          <p:cNvPr id="4" name="Заголовок 3"/>
          <p:cNvSpPr>
            <a:spLocks noGrp="1"/>
          </p:cNvSpPr>
          <p:nvPr>
            <p:ph type="title"/>
          </p:nvPr>
        </p:nvSpPr>
        <p:spPr>
          <a:xfrm>
            <a:off x="893050" y="3530591"/>
            <a:ext cx="7668146" cy="460296"/>
          </a:xfrm>
        </p:spPr>
        <p:txBody>
          <a:bodyPr/>
          <a:lstStyle/>
          <a:p>
            <a:r>
              <a:rPr lang="ru-RU" dirty="0" smtClean="0"/>
              <a:t>ОСНОВНЫЕ ФИНАНСОВО-ЭКОНОМИЧЕСКИЕ ПОКАЗАТЕЛИ</a:t>
            </a:r>
            <a:endParaRPr lang="ru-RU" dirty="0"/>
          </a:p>
        </p:txBody>
      </p:sp>
    </p:spTree>
    <p:extLst>
      <p:ext uri="{BB962C8B-B14F-4D97-AF65-F5344CB8AC3E}">
        <p14:creationId xmlns:p14="http://schemas.microsoft.com/office/powerpoint/2010/main" val="121650323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22</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ОСНОВНЫЕ ФИНАНСОВО-ЭКОНОМИЧЕСКИЕ ПОКАЗАТЕЛИ</a:t>
            </a:r>
            <a:endParaRPr lang="ru-RU" dirty="0"/>
          </a:p>
        </p:txBody>
      </p:sp>
      <p:sp>
        <p:nvSpPr>
          <p:cNvPr id="7" name="Прямоугольник 6"/>
          <p:cNvSpPr/>
          <p:nvPr/>
        </p:nvSpPr>
        <p:spPr>
          <a:xfrm>
            <a:off x="738552" y="1533620"/>
            <a:ext cx="7531239" cy="7386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0" cap="none" spc="0" normalizeH="0" baseline="0" noProof="0" dirty="0">
                <a:ln>
                  <a:noFill/>
                </a:ln>
                <a:solidFill>
                  <a:prstClr val="black"/>
                </a:solidFill>
                <a:effectLst/>
                <a:uLnTx/>
                <a:uFillTx/>
                <a:latin typeface="PF Din Text Cond Pro Light"/>
                <a:ea typeface="+mn-ea"/>
                <a:cs typeface="Times New Roman" pitchFamily="18" charset="0"/>
              </a:rPr>
              <a:t>Бухгалтерская отчетность ПАО «МРСК Юга», </a:t>
            </a:r>
            <a:r>
              <a:rPr kumimoji="0" lang="ru-RU" sz="1400" i="0" u="none" strike="noStrike" kern="0" cap="none" spc="0" normalizeH="0" baseline="0" noProof="0" dirty="0" smtClean="0">
                <a:ln>
                  <a:noFill/>
                </a:ln>
                <a:solidFill>
                  <a:prstClr val="black"/>
                </a:solidFill>
                <a:effectLst/>
                <a:uLnTx/>
                <a:uFillTx/>
                <a:latin typeface="PF Din Text Cond Pro Light"/>
                <a:ea typeface="+mn-ea"/>
                <a:cs typeface="Times New Roman" pitchFamily="18" charset="0"/>
              </a:rPr>
              <a:t> подготовленная </a:t>
            </a:r>
            <a:r>
              <a:rPr kumimoji="0" lang="ru-RU" sz="1400" i="0" u="none" strike="noStrike" kern="0" cap="none" spc="0" normalizeH="0" baseline="0" noProof="0" dirty="0">
                <a:ln>
                  <a:noFill/>
                </a:ln>
                <a:solidFill>
                  <a:prstClr val="black"/>
                </a:solidFill>
                <a:effectLst/>
                <a:uLnTx/>
                <a:uFillTx/>
                <a:latin typeface="PF Din Text Cond Pro Light"/>
                <a:ea typeface="+mn-ea"/>
                <a:cs typeface="Times New Roman" pitchFamily="18" charset="0"/>
              </a:rPr>
              <a:t>в соответствии </a:t>
            </a:r>
            <a:r>
              <a:rPr kumimoji="0" lang="ru-RU" sz="1400" i="0" u="none" strike="noStrike" kern="0" cap="none" spc="0" normalizeH="0" baseline="0" noProof="0" dirty="0" smtClean="0">
                <a:ln>
                  <a:noFill/>
                </a:ln>
                <a:solidFill>
                  <a:prstClr val="black"/>
                </a:solidFill>
                <a:effectLst/>
                <a:uLnTx/>
                <a:uFillTx/>
                <a:latin typeface="PF Din Text Cond Pro Light"/>
                <a:ea typeface="+mn-ea"/>
                <a:cs typeface="Times New Roman" pitchFamily="18" charset="0"/>
              </a:rPr>
              <a:t>с </a:t>
            </a:r>
            <a:r>
              <a:rPr kumimoji="0" lang="ru-RU" sz="1400" i="0" u="none" strike="noStrike" kern="0" cap="none" spc="0" normalizeH="0" baseline="0" noProof="0" dirty="0">
                <a:ln>
                  <a:noFill/>
                </a:ln>
                <a:solidFill>
                  <a:prstClr val="black"/>
                </a:solidFill>
                <a:effectLst/>
                <a:uLnTx/>
                <a:uFillTx/>
                <a:latin typeface="PF Din Text Cond Pro Light"/>
                <a:ea typeface="+mn-ea"/>
                <a:cs typeface="Times New Roman" pitchFamily="18" charset="0"/>
              </a:rPr>
              <a:t>Российскими стандартами бухгалтерского учета (РСБУ), </a:t>
            </a:r>
            <a:r>
              <a:rPr kumimoji="0" lang="ru-RU" sz="1400" i="0" u="none" strike="noStrike" kern="0" cap="none" spc="0" normalizeH="0" baseline="0" noProof="0" dirty="0" smtClean="0">
                <a:ln>
                  <a:noFill/>
                </a:ln>
                <a:solidFill>
                  <a:prstClr val="black"/>
                </a:solidFill>
                <a:effectLst/>
                <a:uLnTx/>
                <a:uFillTx/>
                <a:latin typeface="PF Din Text Cond Pro Light"/>
                <a:ea typeface="+mn-ea"/>
                <a:cs typeface="Times New Roman" pitchFamily="18" charset="0"/>
              </a:rPr>
              <a:t>размещена </a:t>
            </a:r>
            <a:r>
              <a:rPr kumimoji="0" lang="ru-RU" sz="1400" i="0" u="none" strike="noStrike" kern="0" cap="none" spc="0" normalizeH="0" baseline="0" noProof="0" dirty="0">
                <a:ln>
                  <a:noFill/>
                </a:ln>
                <a:solidFill>
                  <a:prstClr val="black"/>
                </a:solidFill>
                <a:effectLst/>
                <a:uLnTx/>
                <a:uFillTx/>
                <a:latin typeface="PF Din Text Cond Pro Light"/>
                <a:ea typeface="+mn-ea"/>
                <a:cs typeface="Times New Roman" pitchFamily="18" charset="0"/>
              </a:rPr>
              <a:t>на корпоративном веб-сайте ПАО «МРСК Юга</a:t>
            </a:r>
            <a:r>
              <a:rPr kumimoji="0" lang="ru-RU" sz="1400" i="0" u="none" strike="noStrike" kern="0" cap="none" spc="0" normalizeH="0" baseline="0" noProof="0" dirty="0" smtClean="0">
                <a:ln>
                  <a:noFill/>
                </a:ln>
                <a:solidFill>
                  <a:prstClr val="black"/>
                </a:solidFill>
                <a:effectLst/>
                <a:uLnTx/>
                <a:uFillTx/>
                <a:latin typeface="PF Din Text Cond Pro Light"/>
                <a:ea typeface="+mn-ea"/>
                <a:cs typeface="Times New Roman" pitchFamily="18" charset="0"/>
              </a:rPr>
              <a:t>»:  </a:t>
            </a:r>
            <a:r>
              <a:rPr kumimoji="0" lang="en-US" sz="1400" i="0" u="none" strike="noStrike" kern="0" cap="none" spc="0" normalizeH="0" baseline="0" noProof="0" dirty="0">
                <a:ln>
                  <a:noFill/>
                </a:ln>
                <a:solidFill>
                  <a:prstClr val="black"/>
                </a:solidFill>
                <a:effectLst/>
                <a:uLnTx/>
                <a:uFillTx/>
                <a:latin typeface="PF Din Text Cond Pro Light"/>
                <a:ea typeface="+mn-ea"/>
                <a:cs typeface="Times New Roman" pitchFamily="18" charset="0"/>
              </a:rPr>
              <a:t>http:/www.mrsk-yuga.ru</a:t>
            </a:r>
            <a:endParaRPr kumimoji="0" lang="ru-RU" sz="1400" i="0" u="none" strike="noStrike" kern="0" cap="none" spc="0" normalizeH="0" baseline="0" noProof="0" dirty="0">
              <a:ln>
                <a:noFill/>
              </a:ln>
              <a:solidFill>
                <a:prstClr val="black"/>
              </a:solidFill>
              <a:effectLst/>
              <a:uLnTx/>
              <a:uFillTx/>
              <a:latin typeface="PF Din Text Cond Pro Light"/>
              <a:ea typeface="+mn-ea"/>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50729564"/>
              </p:ext>
            </p:extLst>
          </p:nvPr>
        </p:nvGraphicFramePr>
        <p:xfrm>
          <a:off x="738552" y="2504549"/>
          <a:ext cx="7891100" cy="3518378"/>
        </p:xfrm>
        <a:graphic>
          <a:graphicData uri="http://schemas.openxmlformats.org/drawingml/2006/table">
            <a:tbl>
              <a:tblPr/>
              <a:tblGrid>
                <a:gridCol w="2878478">
                  <a:extLst>
                    <a:ext uri="{9D8B030D-6E8A-4147-A177-3AD203B41FA5}">
                      <a16:colId xmlns:a16="http://schemas.microsoft.com/office/drawing/2014/main" val="4090671838"/>
                    </a:ext>
                  </a:extLst>
                </a:gridCol>
                <a:gridCol w="2244236">
                  <a:extLst>
                    <a:ext uri="{9D8B030D-6E8A-4147-A177-3AD203B41FA5}">
                      <a16:colId xmlns:a16="http://schemas.microsoft.com/office/drawing/2014/main" val="3290105411"/>
                    </a:ext>
                  </a:extLst>
                </a:gridCol>
                <a:gridCol w="2768386">
                  <a:extLst>
                    <a:ext uri="{9D8B030D-6E8A-4147-A177-3AD203B41FA5}">
                      <a16:colId xmlns:a16="http://schemas.microsoft.com/office/drawing/2014/main" val="1985330225"/>
                    </a:ext>
                  </a:extLst>
                </a:gridCol>
              </a:tblGrid>
              <a:tr h="506068">
                <a:tc>
                  <a:txBody>
                    <a:bodyPr/>
                    <a:lstStyle/>
                    <a:p>
                      <a:pPr algn="ctr" fontAlgn="ctr"/>
                      <a:r>
                        <a:rPr lang="ru-RU" sz="1200" b="1" i="0" u="none" strike="noStrike" dirty="0">
                          <a:solidFill>
                            <a:schemeClr val="bg1"/>
                          </a:solidFill>
                          <a:effectLst/>
                          <a:latin typeface="PFDinTextCondPro-Light"/>
                        </a:rPr>
                        <a:t>Показатели</a:t>
                      </a:r>
                    </a:p>
                  </a:txBody>
                  <a:tcPr marL="9524" marR="9524" marT="95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ru-RU" sz="1200" b="1" i="0" u="none" strike="noStrike" dirty="0" smtClean="0">
                          <a:solidFill>
                            <a:schemeClr val="bg1"/>
                          </a:solidFill>
                          <a:effectLst/>
                          <a:latin typeface="PFDinTextCondPro-Light"/>
                        </a:rPr>
                        <a:t>9 месяцев 2018</a:t>
                      </a:r>
                      <a:r>
                        <a:rPr lang="en-US" sz="1200" b="1" i="0" u="none" strike="noStrike" dirty="0" smtClean="0">
                          <a:solidFill>
                            <a:schemeClr val="bg1"/>
                          </a:solidFill>
                          <a:effectLst/>
                          <a:latin typeface="PFDinTextCondPro-Light"/>
                        </a:rPr>
                        <a:t> </a:t>
                      </a:r>
                      <a:endParaRPr lang="ru-RU" sz="1200" b="1" i="0" u="none" strike="noStrike" dirty="0" smtClean="0">
                        <a:solidFill>
                          <a:schemeClr val="bg1"/>
                        </a:solidFill>
                        <a:effectLst/>
                        <a:latin typeface="PFDinTextCondPro-Light"/>
                      </a:endParaRPr>
                    </a:p>
                    <a:p>
                      <a:pPr algn="ctr" fontAlgn="ctr"/>
                      <a:r>
                        <a:rPr lang="ru-RU" sz="1200" b="1" i="0" u="none" strike="noStrike" dirty="0" smtClean="0">
                          <a:solidFill>
                            <a:schemeClr val="bg1"/>
                          </a:solidFill>
                          <a:effectLst/>
                          <a:latin typeface="PFDinTextCondPro-Light"/>
                        </a:rPr>
                        <a:t>(тыс. рублей)</a:t>
                      </a:r>
                      <a:endParaRPr lang="ru-RU" sz="1200" b="1" i="0" u="none" strike="noStrike" dirty="0">
                        <a:solidFill>
                          <a:schemeClr val="bg1"/>
                        </a:solidFill>
                        <a:effectLst/>
                        <a:latin typeface="PFDinTextCondPro-Light"/>
                      </a:endParaRPr>
                    </a:p>
                  </a:txBody>
                  <a:tcPr marL="9523" marR="9523"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ru-RU" sz="1200" b="1" i="0" u="none" strike="noStrike" dirty="0" smtClean="0">
                          <a:solidFill>
                            <a:schemeClr val="bg1"/>
                          </a:solidFill>
                          <a:effectLst/>
                          <a:latin typeface="PFDinTextCondPro-Light"/>
                        </a:rPr>
                        <a:t>9 месяцев 2019 </a:t>
                      </a:r>
                    </a:p>
                    <a:p>
                      <a:pPr algn="ctr" fontAlgn="ctr"/>
                      <a:r>
                        <a:rPr lang="ru-RU" sz="1200" b="1" i="0" u="none" strike="noStrike" dirty="0" smtClean="0">
                          <a:solidFill>
                            <a:schemeClr val="bg1"/>
                          </a:solidFill>
                          <a:effectLst/>
                          <a:latin typeface="PFDinTextCondPro-Light"/>
                        </a:rPr>
                        <a:t>(тыс. рублей)</a:t>
                      </a:r>
                      <a:endParaRPr lang="ru-RU" sz="1200" b="1" i="0" u="none" strike="noStrike" dirty="0">
                        <a:solidFill>
                          <a:schemeClr val="bg1"/>
                        </a:solidFill>
                        <a:effectLst/>
                        <a:latin typeface="PFDinTextCondPro-Light"/>
                      </a:endParaRPr>
                    </a:p>
                  </a:txBody>
                  <a:tcPr marL="9523" marR="9523"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161946487"/>
                  </a:ext>
                </a:extLst>
              </a:tr>
              <a:tr h="602462">
                <a:tc>
                  <a:txBody>
                    <a:bodyPr/>
                    <a:lstStyle/>
                    <a:p>
                      <a:pPr algn="l" fontAlgn="ctr"/>
                      <a:r>
                        <a:rPr lang="ru-RU" sz="1200" b="0" i="0" u="none" strike="noStrike" dirty="0">
                          <a:solidFill>
                            <a:srgbClr val="000000"/>
                          </a:solidFill>
                          <a:effectLst/>
                          <a:latin typeface="PFDinTextCondPro-Light"/>
                        </a:rPr>
                        <a:t>Выручка от реализации продукции</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200" b="0" i="0" u="none" strike="noStrike" dirty="0" smtClean="0">
                          <a:solidFill>
                            <a:srgbClr val="000000"/>
                          </a:solidFill>
                          <a:effectLst/>
                          <a:latin typeface="PFDinTextCondPro-Light"/>
                        </a:rPr>
                        <a:t>26 763 858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200" b="0" i="0" u="none" strike="noStrike" dirty="0" smtClean="0">
                          <a:solidFill>
                            <a:srgbClr val="000000"/>
                          </a:solidFill>
                          <a:effectLst/>
                          <a:latin typeface="PFDinTextCondPro-Light"/>
                        </a:rPr>
                        <a:t>26 934 502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40397039"/>
                  </a:ext>
                </a:extLst>
              </a:tr>
              <a:tr h="602462">
                <a:tc>
                  <a:txBody>
                    <a:bodyPr/>
                    <a:lstStyle/>
                    <a:p>
                      <a:pPr algn="l" fontAlgn="ctr"/>
                      <a:r>
                        <a:rPr lang="ru-RU" sz="1200" b="0" i="0" u="none" strike="noStrike" dirty="0">
                          <a:solidFill>
                            <a:srgbClr val="000000"/>
                          </a:solidFill>
                          <a:effectLst/>
                          <a:latin typeface="PFDinTextCondPro-Light"/>
                        </a:rPr>
                        <a:t>Себестоимость </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200" b="0" i="0" u="none" strike="noStrike" dirty="0" smtClean="0">
                          <a:solidFill>
                            <a:srgbClr val="000000"/>
                          </a:solidFill>
                          <a:effectLst/>
                          <a:latin typeface="PFDinTextCondPro-Light"/>
                        </a:rPr>
                        <a:t>21 646 768</a:t>
                      </a:r>
                      <a:endParaRPr lang="ru-RU" sz="1200" b="0" i="0" u="none" strike="noStrike" dirty="0">
                        <a:solidFill>
                          <a:srgbClr val="000000"/>
                        </a:solidFill>
                        <a:effectLst/>
                        <a:latin typeface="PFDinTextCondPro-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200" b="0" i="0" u="none" strike="noStrike" dirty="0" smtClean="0">
                          <a:solidFill>
                            <a:srgbClr val="000000"/>
                          </a:solidFill>
                          <a:effectLst/>
                          <a:latin typeface="PFDinTextCondPro-Light"/>
                        </a:rPr>
                        <a:t>22 914 870</a:t>
                      </a:r>
                      <a:endParaRPr lang="ru-RU" sz="1200" b="0" i="0" u="none" strike="noStrike" dirty="0">
                        <a:solidFill>
                          <a:srgbClr val="000000"/>
                        </a:solidFill>
                        <a:effectLst/>
                        <a:latin typeface="PFDinTextCondPro-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535681895"/>
                  </a:ext>
                </a:extLst>
              </a:tr>
              <a:tr h="602462">
                <a:tc>
                  <a:txBody>
                    <a:bodyPr/>
                    <a:lstStyle/>
                    <a:p>
                      <a:pPr algn="l" fontAlgn="ctr"/>
                      <a:r>
                        <a:rPr lang="ru-RU" sz="1200" b="0" i="0" u="none" strike="noStrike" dirty="0">
                          <a:solidFill>
                            <a:srgbClr val="000000"/>
                          </a:solidFill>
                          <a:effectLst/>
                          <a:latin typeface="PFDinTextCondPro-Light"/>
                        </a:rPr>
                        <a:t>Валовая прибыль</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200" b="0" i="0" u="none" strike="noStrike" dirty="0" smtClean="0">
                          <a:solidFill>
                            <a:srgbClr val="000000"/>
                          </a:solidFill>
                          <a:effectLst/>
                          <a:latin typeface="PFDinTextCondPro-Light"/>
                        </a:rPr>
                        <a:t>5 117 090</a:t>
                      </a:r>
                      <a:endParaRPr lang="ru-RU" sz="1200" b="0" i="0" u="none" strike="noStrike" dirty="0">
                        <a:solidFill>
                          <a:srgbClr val="000000"/>
                        </a:solidFill>
                        <a:effectLst/>
                        <a:latin typeface="PFDinTextCondPro-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200" b="0" i="0" u="none" strike="noStrike" dirty="0" smtClean="0">
                          <a:solidFill>
                            <a:srgbClr val="000000"/>
                          </a:solidFill>
                          <a:effectLst/>
                          <a:latin typeface="PFDinTextCondPro-Light"/>
                        </a:rPr>
                        <a:t>4 019 632</a:t>
                      </a:r>
                      <a:endParaRPr lang="ru-RU" sz="1200" b="0" i="0" u="none" strike="noStrike" dirty="0">
                        <a:solidFill>
                          <a:srgbClr val="000000"/>
                        </a:solidFill>
                        <a:effectLst/>
                        <a:latin typeface="PFDinTextCondPro-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86983673"/>
                  </a:ext>
                </a:extLst>
              </a:tr>
              <a:tr h="602462">
                <a:tc>
                  <a:txBody>
                    <a:bodyPr/>
                    <a:lstStyle/>
                    <a:p>
                      <a:pPr algn="l" fontAlgn="ctr"/>
                      <a:r>
                        <a:rPr lang="ru-RU" sz="1200" b="0" i="0" u="none" strike="noStrike" dirty="0">
                          <a:solidFill>
                            <a:srgbClr val="000000"/>
                          </a:solidFill>
                          <a:effectLst/>
                          <a:latin typeface="PFDinTextCondPro-Light"/>
                        </a:rPr>
                        <a:t>Прибыль до налогообложения</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200" b="0" i="0" u="none" strike="noStrike" dirty="0" smtClean="0">
                          <a:solidFill>
                            <a:srgbClr val="000000"/>
                          </a:solidFill>
                          <a:effectLst/>
                          <a:latin typeface="PFDinTextCondPro-Light"/>
                        </a:rPr>
                        <a:t>1 600 304</a:t>
                      </a:r>
                      <a:endParaRPr lang="ru-RU" sz="1200" b="0" i="0" u="none" strike="noStrike" dirty="0">
                        <a:solidFill>
                          <a:srgbClr val="000000"/>
                        </a:solidFill>
                        <a:effectLst/>
                        <a:latin typeface="PFDinTextCondPro-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200" b="0" i="0" u="none" strike="noStrike" dirty="0" smtClean="0">
                          <a:solidFill>
                            <a:srgbClr val="000000"/>
                          </a:solidFill>
                          <a:effectLst/>
                          <a:latin typeface="PFDinTextCondPro-Light"/>
                        </a:rPr>
                        <a:t>594 725</a:t>
                      </a:r>
                      <a:endParaRPr lang="ru-RU" sz="1200" b="0" i="0" u="none" strike="noStrike" dirty="0">
                        <a:solidFill>
                          <a:srgbClr val="000000"/>
                        </a:solidFill>
                        <a:effectLst/>
                        <a:latin typeface="PFDinTextCondPro-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865550003"/>
                  </a:ext>
                </a:extLst>
              </a:tr>
              <a:tr h="602462">
                <a:tc>
                  <a:txBody>
                    <a:bodyPr/>
                    <a:lstStyle/>
                    <a:p>
                      <a:pPr algn="l" fontAlgn="b"/>
                      <a:r>
                        <a:rPr lang="ru-RU" sz="1200" b="0" i="0" u="none" strike="noStrike" dirty="0">
                          <a:solidFill>
                            <a:srgbClr val="000000"/>
                          </a:solidFill>
                          <a:effectLst/>
                          <a:latin typeface="PFDinTextCondPro-Light"/>
                        </a:rPr>
                        <a:t>Чистая прибыль</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200" b="0" i="0" u="none" strike="noStrike" dirty="0" smtClean="0">
                          <a:solidFill>
                            <a:srgbClr val="000000"/>
                          </a:solidFill>
                          <a:effectLst/>
                          <a:latin typeface="PFDinTextCondPro-Light"/>
                        </a:rPr>
                        <a:t>1 113 854</a:t>
                      </a:r>
                      <a:endParaRPr lang="ru-RU" sz="1200" b="0" i="0" u="none" strike="noStrike" dirty="0">
                        <a:solidFill>
                          <a:srgbClr val="000000"/>
                        </a:solidFill>
                        <a:effectLst/>
                        <a:latin typeface="PFDinTextCondPro-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200" b="0" i="0" u="none" strike="noStrike" dirty="0" smtClean="0">
                          <a:solidFill>
                            <a:srgbClr val="000000"/>
                          </a:solidFill>
                          <a:effectLst/>
                          <a:latin typeface="PFDinTextCondPro-Light"/>
                        </a:rPr>
                        <a:t>508 325</a:t>
                      </a:r>
                      <a:endParaRPr lang="ru-RU" sz="1200" b="0" i="0" u="none" strike="noStrike" dirty="0">
                        <a:solidFill>
                          <a:srgbClr val="000000"/>
                        </a:solidFill>
                        <a:effectLst/>
                        <a:latin typeface="PFDinTextCondPro-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822691985"/>
                  </a:ext>
                </a:extLst>
              </a:tr>
            </a:tbl>
          </a:graphicData>
        </a:graphic>
      </p:graphicFrame>
    </p:spTree>
    <p:extLst>
      <p:ext uri="{BB962C8B-B14F-4D97-AF65-F5344CB8AC3E}">
        <p14:creationId xmlns:p14="http://schemas.microsoft.com/office/powerpoint/2010/main" val="12868620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23</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ОСНОВНЫЕ ФИНАНСОВО-ЭКОНОМИЧЕСКИЕ ПОКАЗАТЕЛИ</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029871017"/>
              </p:ext>
            </p:extLst>
          </p:nvPr>
        </p:nvGraphicFramePr>
        <p:xfrm>
          <a:off x="432081" y="1168125"/>
          <a:ext cx="8309987" cy="5026198"/>
        </p:xfrm>
        <a:graphic>
          <a:graphicData uri="http://schemas.openxmlformats.org/drawingml/2006/table">
            <a:tbl>
              <a:tblPr>
                <a:tableStyleId>{5C22544A-7EE6-4342-B048-85BDC9FD1C3A}</a:tableStyleId>
              </a:tblPr>
              <a:tblGrid>
                <a:gridCol w="4283745">
                  <a:extLst>
                    <a:ext uri="{9D8B030D-6E8A-4147-A177-3AD203B41FA5}">
                      <a16:colId xmlns:a16="http://schemas.microsoft.com/office/drawing/2014/main" val="28852890"/>
                    </a:ext>
                  </a:extLst>
                </a:gridCol>
                <a:gridCol w="2013121">
                  <a:extLst>
                    <a:ext uri="{9D8B030D-6E8A-4147-A177-3AD203B41FA5}">
                      <a16:colId xmlns:a16="http://schemas.microsoft.com/office/drawing/2014/main" val="3144308924"/>
                    </a:ext>
                  </a:extLst>
                </a:gridCol>
                <a:gridCol w="2013121">
                  <a:extLst>
                    <a:ext uri="{9D8B030D-6E8A-4147-A177-3AD203B41FA5}">
                      <a16:colId xmlns:a16="http://schemas.microsoft.com/office/drawing/2014/main" val="527672227"/>
                    </a:ext>
                  </a:extLst>
                </a:gridCol>
              </a:tblGrid>
              <a:tr h="271121">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cap="none" spc="0" baseline="0" dirty="0" smtClean="0">
                          <a:ln>
                            <a:noFill/>
                          </a:ln>
                          <a:solidFill>
                            <a:schemeClr val="bg1"/>
                          </a:solidFill>
                          <a:effectLst/>
                          <a:uFillTx/>
                          <a:latin typeface="PFDinTextCondPro-Light"/>
                          <a:ea typeface="+mn-ea"/>
                          <a:cs typeface="+mn-cs"/>
                          <a:sym typeface="Calibri"/>
                        </a:rPr>
                        <a:t>Структура затрат, тыс. рублей</a:t>
                      </a:r>
                      <a:endParaRPr lang="ru-RU" sz="1200" b="0" i="0" u="none" strike="noStrike" cap="none" spc="0" baseline="0" dirty="0">
                        <a:ln>
                          <a:noFill/>
                        </a:ln>
                        <a:solidFill>
                          <a:schemeClr val="bg1"/>
                        </a:solidFill>
                        <a:effectLst/>
                        <a:uFillTx/>
                        <a:latin typeface="PFDinTextCondPro-Light"/>
                        <a:ea typeface="+mn-ea"/>
                        <a:cs typeface="+mn-cs"/>
                        <a:sym typeface="Calibri"/>
                      </a:endParaRPr>
                    </a:p>
                  </a:txBody>
                  <a:tcPr marL="9526" marR="9526" marT="9521" marB="0" anchor="b">
                    <a:solidFill>
                      <a:schemeClr val="tx2"/>
                    </a:solidFill>
                  </a:tcPr>
                </a:tc>
                <a:tc hMerge="1">
                  <a:txBody>
                    <a:bodyPr/>
                    <a:lstStyle/>
                    <a:p>
                      <a:pPr algn="l" fontAlgn="b"/>
                      <a:endParaRPr lang="ru-RU" sz="1200" b="0"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pPr algn="l" fontAlgn="b"/>
                      <a:endParaRPr lang="ru-RU" sz="12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960352361"/>
                  </a:ext>
                </a:extLst>
              </a:tr>
              <a:tr h="468457">
                <a:tc>
                  <a:txBody>
                    <a:bodyPr/>
                    <a:lstStyle/>
                    <a:p>
                      <a:pPr algn="ctr" fontAlgn="ctr"/>
                      <a:r>
                        <a:rPr lang="ru-RU" sz="1200" b="0" i="0" u="none" strike="noStrike" cap="none" spc="0" baseline="0" dirty="0">
                          <a:ln>
                            <a:noFill/>
                          </a:ln>
                          <a:solidFill>
                            <a:schemeClr val="bg1"/>
                          </a:solidFill>
                          <a:effectLst/>
                          <a:uFillTx/>
                          <a:latin typeface="PFDinTextCondPro-Light"/>
                          <a:ea typeface="+mn-ea"/>
                          <a:cs typeface="+mn-cs"/>
                          <a:sym typeface="Calibri"/>
                        </a:rPr>
                        <a:t>Наименование статьи </a:t>
                      </a:r>
                      <a:r>
                        <a:rPr lang="ru-RU" sz="1200" b="0" i="0" u="none" strike="noStrike" cap="none" spc="0" baseline="0" dirty="0" smtClean="0">
                          <a:ln>
                            <a:noFill/>
                          </a:ln>
                          <a:solidFill>
                            <a:schemeClr val="bg1"/>
                          </a:solidFill>
                          <a:effectLst/>
                          <a:uFillTx/>
                          <a:latin typeface="PFDinTextCondPro-Light"/>
                          <a:ea typeface="+mn-ea"/>
                          <a:cs typeface="+mn-cs"/>
                          <a:sym typeface="Calibri"/>
                        </a:rPr>
                        <a:t>затрат</a:t>
                      </a:r>
                      <a:r>
                        <a:rPr lang="ru-RU" sz="1200" b="0" i="0" u="none" strike="noStrike" cap="none" spc="0" baseline="0" dirty="0">
                          <a:ln>
                            <a:noFill/>
                          </a:ln>
                          <a:solidFill>
                            <a:schemeClr val="bg1"/>
                          </a:solidFill>
                          <a:effectLst/>
                          <a:uFillTx/>
                          <a:latin typeface="PFDinTextCondPro-Light"/>
                          <a:ea typeface="+mn-ea"/>
                          <a:cs typeface="+mn-cs"/>
                          <a:sym typeface="Calibri"/>
                        </a:rPr>
                        <a:t> </a:t>
                      </a:r>
                    </a:p>
                  </a:txBody>
                  <a:tcPr marL="9526" marR="9526" marT="9521" marB="0" anchor="ctr">
                    <a:solidFill>
                      <a:schemeClr val="tx2"/>
                    </a:solidFill>
                  </a:tcPr>
                </a:tc>
                <a:tc>
                  <a:txBody>
                    <a:bodyPr/>
                    <a:lstStyle/>
                    <a:p>
                      <a:pPr algn="ctr" fontAlgn="ctr"/>
                      <a:r>
                        <a:rPr lang="ru-RU" sz="1200" b="0" i="0" u="none" strike="noStrike" cap="none" spc="0" baseline="0" dirty="0" smtClean="0">
                          <a:ln>
                            <a:noFill/>
                          </a:ln>
                          <a:solidFill>
                            <a:schemeClr val="bg1"/>
                          </a:solidFill>
                          <a:effectLst/>
                          <a:uFillTx/>
                          <a:latin typeface="PFDinTextCondPro-Light"/>
                          <a:ea typeface="+mn-ea"/>
                          <a:cs typeface="+mn-cs"/>
                          <a:sym typeface="Calibri"/>
                        </a:rPr>
                        <a:t>9 месяцев 2018 </a:t>
                      </a:r>
                      <a:endParaRPr lang="ru-RU" sz="1200" b="0" i="0" u="none" strike="noStrike" cap="none" spc="0" baseline="0" dirty="0">
                        <a:ln>
                          <a:noFill/>
                        </a:ln>
                        <a:solidFill>
                          <a:schemeClr val="bg1"/>
                        </a:solidFill>
                        <a:effectLst/>
                        <a:uFillTx/>
                        <a:latin typeface="PFDinTextCondPro-Light"/>
                        <a:ea typeface="+mn-ea"/>
                        <a:cs typeface="+mn-cs"/>
                        <a:sym typeface="Calibri"/>
                      </a:endParaRPr>
                    </a:p>
                  </a:txBody>
                  <a:tcPr marL="9526" marR="9526" marT="9521" marB="0" anchor="ctr">
                    <a:solidFill>
                      <a:schemeClr val="tx2"/>
                    </a:solidFill>
                  </a:tcPr>
                </a:tc>
                <a:tc>
                  <a:txBody>
                    <a:bodyPr/>
                    <a:lstStyle/>
                    <a:p>
                      <a:pPr algn="ctr" fontAlgn="ctr"/>
                      <a:r>
                        <a:rPr lang="ru-RU" sz="1200" b="0" i="0" u="none" strike="noStrike" cap="none" spc="0" baseline="0" dirty="0" smtClean="0">
                          <a:ln>
                            <a:noFill/>
                          </a:ln>
                          <a:solidFill>
                            <a:schemeClr val="bg1"/>
                          </a:solidFill>
                          <a:effectLst/>
                          <a:uFillTx/>
                          <a:latin typeface="PFDinTextCondPro-Light"/>
                          <a:ea typeface="+mn-ea"/>
                          <a:cs typeface="+mn-cs"/>
                          <a:sym typeface="Calibri"/>
                        </a:rPr>
                        <a:t>9 месяцев 2019 </a:t>
                      </a:r>
                      <a:endParaRPr lang="ru-RU" sz="1200" b="0" i="0" u="none" strike="noStrike" cap="none" spc="0" baseline="0" dirty="0">
                        <a:ln>
                          <a:noFill/>
                        </a:ln>
                        <a:solidFill>
                          <a:schemeClr val="bg1"/>
                        </a:solidFill>
                        <a:effectLst/>
                        <a:uFillTx/>
                        <a:latin typeface="PFDinTextCondPro-Light"/>
                        <a:ea typeface="+mn-ea"/>
                        <a:cs typeface="+mn-cs"/>
                        <a:sym typeface="Calibri"/>
                      </a:endParaRPr>
                    </a:p>
                  </a:txBody>
                  <a:tcPr marL="9526" marR="9526" marT="9521" marB="0" anchor="ctr">
                    <a:solidFill>
                      <a:schemeClr val="tx2"/>
                    </a:solidFill>
                  </a:tcPr>
                </a:tc>
                <a:extLst>
                  <a:ext uri="{0D108BD9-81ED-4DB2-BD59-A6C34878D82A}">
                    <a16:rowId xmlns:a16="http://schemas.microsoft.com/office/drawing/2014/main" val="508619378"/>
                  </a:ext>
                </a:extLst>
              </a:tr>
              <a:tr h="240174">
                <a:tc>
                  <a:txBody>
                    <a:bodyPr/>
                    <a:lstStyle/>
                    <a:p>
                      <a:pPr algn="l" fontAlgn="ctr"/>
                      <a:r>
                        <a:rPr lang="ru-RU" sz="1200" u="none" strike="noStrike" dirty="0">
                          <a:effectLst/>
                          <a:latin typeface="PFDinTextCondPro-Light"/>
                        </a:rPr>
                        <a:t>Материальные затраты, всего</a:t>
                      </a:r>
                      <a:endParaRPr lang="ru-RU" sz="1200" b="0" i="0" u="none" strike="noStrike" dirty="0">
                        <a:solidFill>
                          <a:srgbClr val="000000"/>
                        </a:solidFill>
                        <a:effectLst/>
                        <a:latin typeface="PFDinTextCondPro-Light"/>
                      </a:endParaRPr>
                    </a:p>
                  </a:txBody>
                  <a:tcPr marL="9526"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DinTextCondPro-Light"/>
                          <a:ea typeface="+mn-ea"/>
                          <a:cs typeface="+mn-cs"/>
                          <a:sym typeface="Calibri"/>
                        </a:rPr>
                        <a:t>6 080 147</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5 988 683</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004465133"/>
                  </a:ext>
                </a:extLst>
              </a:tr>
              <a:tr h="220412">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Покупная электроэнергия на компенсацию потерь</a:t>
                      </a:r>
                    </a:p>
                  </a:txBody>
                  <a:tcPr marL="257197"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DinTextCondPro-Light"/>
                          <a:ea typeface="+mn-ea"/>
                          <a:cs typeface="+mn-cs"/>
                          <a:sym typeface="Calibri"/>
                        </a:rPr>
                        <a:t>4 847 963</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4 720 683</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031768263"/>
                  </a:ext>
                </a:extLst>
              </a:tr>
              <a:tr h="352571">
                <a:tc>
                  <a:txBody>
                    <a:bodyPr/>
                    <a:lstStyle/>
                    <a:p>
                      <a:pPr marL="0" marR="0" indent="0" algn="l" defTabSz="914400" rtl="0" eaLnBrk="1" fontAlgn="ctr"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DinTextCondPro-Light"/>
                          <a:ea typeface="+mn-ea"/>
                          <a:cs typeface="+mn-cs"/>
                          <a:sym typeface="Calibri"/>
                        </a:rPr>
                        <a:t>Покупная электроэнергия для реализации потребителям электроэнергии</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257197"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DinTextCondPro-Light"/>
                          <a:ea typeface="+mn-ea"/>
                          <a:cs typeface="+mn-cs"/>
                          <a:sym typeface="Calibri"/>
                        </a:rPr>
                        <a:t>225 490</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220 915</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81903944"/>
                  </a:ext>
                </a:extLst>
              </a:tr>
              <a:tr h="406129">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Покупная энергия на производственные и хозяйственные нужды</a:t>
                      </a:r>
                    </a:p>
                  </a:txBody>
                  <a:tcPr marL="257197"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DinTextCondPro-Light"/>
                          <a:ea typeface="+mn-ea"/>
                          <a:cs typeface="+mn-cs"/>
                          <a:sym typeface="Calibri"/>
                        </a:rPr>
                        <a:t>175 152</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176 436</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587739020"/>
                  </a:ext>
                </a:extLst>
              </a:tr>
              <a:tr h="240174">
                <a:tc>
                  <a:txBody>
                    <a:bodyPr/>
                    <a:lstStyle/>
                    <a:p>
                      <a:pPr marL="0" marR="0" indent="0" algn="l" defTabSz="914400" rtl="0" fontAlgn="ctr" latinLnBrk="0">
                        <a:lnSpc>
                          <a:spcPct val="100000"/>
                        </a:lnSpc>
                        <a:spcBef>
                          <a:spcPts val="0"/>
                        </a:spcBef>
                        <a:spcAft>
                          <a:spcPts val="0"/>
                        </a:spcAft>
                        <a:buClrTx/>
                        <a:buSzTx/>
                        <a:buFontTx/>
                        <a:buNone/>
                        <a:tabLst/>
                      </a:pPr>
                      <a:r>
                        <a:rPr lang="en-US" sz="1200" b="0" i="0" u="none" strike="noStrike" cap="none" spc="0" baseline="0" dirty="0" smtClean="0">
                          <a:ln>
                            <a:noFill/>
                          </a:ln>
                          <a:solidFill>
                            <a:schemeClr val="dk1"/>
                          </a:solidFill>
                          <a:effectLst/>
                          <a:uFillTx/>
                          <a:latin typeface="PFDinTextCondPro-Light"/>
                          <a:ea typeface="+mn-ea"/>
                          <a:cs typeface="+mn-cs"/>
                          <a:sym typeface="Calibri"/>
                        </a:rPr>
                        <a:t>C</a:t>
                      </a:r>
                      <a:r>
                        <a:rPr lang="ru-RU" sz="1200" b="0" i="0" u="none" strike="noStrike" cap="none" spc="0" baseline="0" dirty="0" err="1" smtClean="0">
                          <a:ln>
                            <a:noFill/>
                          </a:ln>
                          <a:solidFill>
                            <a:schemeClr val="dk1"/>
                          </a:solidFill>
                          <a:effectLst/>
                          <a:uFillTx/>
                          <a:latin typeface="PFDinTextCondPro-Light"/>
                          <a:ea typeface="+mn-ea"/>
                          <a:cs typeface="+mn-cs"/>
                          <a:sym typeface="Calibri"/>
                        </a:rPr>
                        <a:t>ырьё</a:t>
                      </a:r>
                      <a:r>
                        <a:rPr lang="ru-RU" sz="1200" b="0" i="0" u="none" strike="noStrike" cap="none" spc="0" baseline="0" dirty="0" smtClean="0">
                          <a:ln>
                            <a:noFill/>
                          </a:ln>
                          <a:solidFill>
                            <a:schemeClr val="dk1"/>
                          </a:solidFill>
                          <a:effectLst/>
                          <a:uFillTx/>
                          <a:latin typeface="PFDinTextCondPro-Light"/>
                          <a:ea typeface="+mn-ea"/>
                          <a:cs typeface="+mn-cs"/>
                          <a:sym typeface="Calibri"/>
                        </a:rPr>
                        <a:t> </a:t>
                      </a:r>
                      <a:r>
                        <a:rPr lang="ru-RU" sz="1200" b="0" i="0" u="none" strike="noStrike" cap="none" spc="0" baseline="0" dirty="0">
                          <a:ln>
                            <a:noFill/>
                          </a:ln>
                          <a:solidFill>
                            <a:schemeClr val="dk1"/>
                          </a:solidFill>
                          <a:effectLst/>
                          <a:uFillTx/>
                          <a:latin typeface="PFDinTextCondPro-Light"/>
                          <a:ea typeface="+mn-ea"/>
                          <a:cs typeface="+mn-cs"/>
                          <a:sym typeface="Calibri"/>
                        </a:rPr>
                        <a:t>и материалы</a:t>
                      </a:r>
                    </a:p>
                  </a:txBody>
                  <a:tcPr marL="257197"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DinTextCondPro-Light"/>
                          <a:ea typeface="+mn-ea"/>
                          <a:cs typeface="+mn-cs"/>
                          <a:sym typeface="Calibri"/>
                        </a:rPr>
                        <a:t>831 541</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870 649</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957446277"/>
                  </a:ext>
                </a:extLst>
              </a:tr>
              <a:tr h="266073">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Работы и услуги производственного характера  </a:t>
                      </a:r>
                    </a:p>
                  </a:txBody>
                  <a:tcPr marL="9526"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DinTextCondPro-Light"/>
                          <a:ea typeface="+mn-ea"/>
                          <a:cs typeface="+mn-cs"/>
                          <a:sym typeface="Calibri"/>
                        </a:rPr>
                        <a:t>7 309 835</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8 147 828</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33597746"/>
                  </a:ext>
                </a:extLst>
              </a:tr>
              <a:tr h="266073">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Затраты на оплату труда</a:t>
                      </a:r>
                    </a:p>
                  </a:txBody>
                  <a:tcPr marL="9526"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DinTextCondPro-Light"/>
                          <a:ea typeface="+mn-ea"/>
                          <a:cs typeface="+mn-cs"/>
                          <a:sym typeface="Calibri"/>
                        </a:rPr>
                        <a:t>4 020 521</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4 497 769</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95188285"/>
                  </a:ext>
                </a:extLst>
              </a:tr>
              <a:tr h="266073">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Страховые взносы</a:t>
                      </a:r>
                    </a:p>
                  </a:txBody>
                  <a:tcPr marL="9526"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DinTextCondPro-Light"/>
                          <a:ea typeface="+mn-ea"/>
                          <a:cs typeface="+mn-cs"/>
                          <a:sym typeface="Calibri"/>
                        </a:rPr>
                        <a:t>1 222 129</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1 369 845</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679551029"/>
                  </a:ext>
                </a:extLst>
              </a:tr>
              <a:tr h="266073">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Отчисления на НПО (НПФ энергетики)</a:t>
                      </a:r>
                    </a:p>
                  </a:txBody>
                  <a:tcPr marL="9526"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smtClean="0">
                          <a:ln>
                            <a:noFill/>
                          </a:ln>
                          <a:solidFill>
                            <a:schemeClr val="dk1"/>
                          </a:solidFill>
                          <a:effectLst/>
                          <a:uFillTx/>
                          <a:latin typeface="PFDinTextCondPro-Light"/>
                          <a:ea typeface="+mn-ea"/>
                          <a:cs typeface="+mn-cs"/>
                          <a:sym typeface="Calibri"/>
                        </a:rPr>
                        <a:t> </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a:ln>
                            <a:noFill/>
                          </a:ln>
                          <a:solidFill>
                            <a:schemeClr val="dk1"/>
                          </a:solidFill>
                          <a:effectLst/>
                          <a:uFillTx/>
                          <a:latin typeface="PFDinTextCondPro-Light"/>
                          <a:ea typeface="+mn-ea"/>
                          <a:cs typeface="+mn-cs"/>
                          <a:sym typeface="Calibri"/>
                        </a:rPr>
                        <a:t>0</a:t>
                      </a:r>
                    </a:p>
                  </a:txBody>
                  <a:tcPr marL="9525" marR="9525" marT="9525" marB="0" anchor="ctr">
                    <a:solidFill>
                      <a:schemeClr val="accent1">
                        <a:lumMod val="20000"/>
                        <a:lumOff val="80000"/>
                      </a:schemeClr>
                    </a:solidFill>
                  </a:tcPr>
                </a:tc>
                <a:extLst>
                  <a:ext uri="{0D108BD9-81ED-4DB2-BD59-A6C34878D82A}">
                    <a16:rowId xmlns:a16="http://schemas.microsoft.com/office/drawing/2014/main" val="205275875"/>
                  </a:ext>
                </a:extLst>
              </a:tr>
              <a:tr h="266073">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Амортизация основных средств и НМА</a:t>
                      </a:r>
                    </a:p>
                  </a:txBody>
                  <a:tcPr marL="9526"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DinTextCondPro-Light"/>
                          <a:ea typeface="+mn-ea"/>
                          <a:cs typeface="+mn-cs"/>
                          <a:sym typeface="Calibri"/>
                        </a:rPr>
                        <a:t>2 010 146</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1 974 200</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588770412"/>
                  </a:ext>
                </a:extLst>
              </a:tr>
              <a:tr h="266073">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Прочие затраты, из них</a:t>
                      </a:r>
                    </a:p>
                  </a:txBody>
                  <a:tcPr marL="9526"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DinTextCondPro-Light"/>
                          <a:ea typeface="+mn-ea"/>
                          <a:cs typeface="+mn-cs"/>
                          <a:sym typeface="Calibri"/>
                        </a:rPr>
                        <a:t>1 003 991</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936 545</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499516899"/>
                  </a:ext>
                </a:extLst>
              </a:tr>
              <a:tr h="266073">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Оплата работ и услуг сторонних организаций</a:t>
                      </a:r>
                    </a:p>
                  </a:txBody>
                  <a:tcPr marL="257197"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DinTextCondPro-Light"/>
                          <a:ea typeface="+mn-ea"/>
                          <a:cs typeface="+mn-cs"/>
                          <a:sym typeface="Calibri"/>
                        </a:rPr>
                        <a:t>285 661</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319 688</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2664887339"/>
                  </a:ext>
                </a:extLst>
              </a:tr>
              <a:tr h="266073">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Расходы на страхование</a:t>
                      </a:r>
                    </a:p>
                  </a:txBody>
                  <a:tcPr marL="257197"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DinTextCondPro-Light"/>
                          <a:ea typeface="+mn-ea"/>
                          <a:cs typeface="+mn-cs"/>
                          <a:sym typeface="Calibri"/>
                        </a:rPr>
                        <a:t>67 496</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67 685</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567874393"/>
                  </a:ext>
                </a:extLst>
              </a:tr>
              <a:tr h="266073">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Налоги и сборы</a:t>
                      </a:r>
                    </a:p>
                  </a:txBody>
                  <a:tcPr marL="257197"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DinTextCondPro-Light"/>
                          <a:ea typeface="+mn-ea"/>
                          <a:cs typeface="+mn-cs"/>
                          <a:sym typeface="Calibri"/>
                        </a:rPr>
                        <a:t>348 361</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226 953</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4172049652"/>
                  </a:ext>
                </a:extLst>
              </a:tr>
              <a:tr h="409793">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Затраты на производство и реализацию продукции</a:t>
                      </a:r>
                    </a:p>
                  </a:txBody>
                  <a:tcPr marL="9526"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DinTextCondPro-Light"/>
                          <a:ea typeface="+mn-ea"/>
                          <a:cs typeface="+mn-cs"/>
                          <a:sym typeface="Calibri"/>
                        </a:rPr>
                        <a:t>21 646 768</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22 914 870</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2743471853"/>
                  </a:ext>
                </a:extLst>
              </a:tr>
            </a:tbl>
          </a:graphicData>
        </a:graphic>
      </p:graphicFrame>
    </p:spTree>
    <p:extLst>
      <p:ext uri="{BB962C8B-B14F-4D97-AF65-F5344CB8AC3E}">
        <p14:creationId xmlns:p14="http://schemas.microsoft.com/office/powerpoint/2010/main" val="342821566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24</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ОСНОВНЫЕ ФИНАНСОВО-ЭКОНОМИЧЕСКИЕ ПОКАЗАТЕЛИ</a:t>
            </a:r>
            <a:endParaRPr lang="ru-RU" dirty="0"/>
          </a:p>
        </p:txBody>
      </p:sp>
      <p:sp>
        <p:nvSpPr>
          <p:cNvPr id="7" name="Прямоугольник 6"/>
          <p:cNvSpPr/>
          <p:nvPr/>
        </p:nvSpPr>
        <p:spPr>
          <a:xfrm>
            <a:off x="738552" y="1252269"/>
            <a:ext cx="7531239"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prstClr val="black"/>
                </a:solidFill>
                <a:latin typeface="PF Din Text Comp Pro Medium"/>
                <a:ea typeface="+mn-ea"/>
                <a:cs typeface="Times New Roman" pitchFamily="18" charset="0"/>
              </a:rPr>
              <a:t>Структура расходов</a:t>
            </a:r>
            <a:endParaRPr kumimoji="0" lang="ru-RU" sz="1400" i="0" u="none" strike="noStrike" kern="0" cap="none" spc="0" normalizeH="0" baseline="0" noProof="0" dirty="0">
              <a:ln>
                <a:noFill/>
              </a:ln>
              <a:solidFill>
                <a:prstClr val="black"/>
              </a:solidFill>
              <a:effectLst/>
              <a:uLnTx/>
              <a:uFillTx/>
              <a:latin typeface="PF Din Text Comp Pro Medium"/>
              <a:ea typeface="+mn-ea"/>
              <a:cs typeface="Times New Roman" pitchFamily="18" charset="0"/>
            </a:endParaRPr>
          </a:p>
        </p:txBody>
      </p:sp>
      <p:graphicFrame>
        <p:nvGraphicFramePr>
          <p:cNvPr id="8" name="Объект 1"/>
          <p:cNvGraphicFramePr>
            <a:graphicFrameLocks/>
          </p:cNvGraphicFramePr>
          <p:nvPr>
            <p:extLst/>
          </p:nvPr>
        </p:nvGraphicFramePr>
        <p:xfrm>
          <a:off x="246063" y="1722255"/>
          <a:ext cx="4668837" cy="2943225"/>
        </p:xfrm>
        <a:graphic>
          <a:graphicData uri="http://schemas.openxmlformats.org/presentationml/2006/ole">
            <mc:AlternateContent xmlns:mc="http://schemas.openxmlformats.org/markup-compatibility/2006">
              <mc:Choice xmlns:v="urn:schemas-microsoft-com:vml" Requires="v">
                <p:oleObj spid="_x0000_s6374" name="Лист" r:id="rId4" imgW="4676740" imgH="2943341" progId="Excel.Sheet.8">
                  <p:embed/>
                </p:oleObj>
              </mc:Choice>
              <mc:Fallback>
                <p:oleObj name="Лист" r:id="rId4" imgW="4676740" imgH="2943341" progId="Excel.Sheet.8">
                  <p:embed/>
                  <p:pic>
                    <p:nvPicPr>
                      <p:cNvPr id="8" name="Объект 1"/>
                      <p:cNvPicPr>
                        <a:picLocks noChangeArrowheads="1"/>
                      </p:cNvPicPr>
                      <p:nvPr/>
                    </p:nvPicPr>
                    <p:blipFill>
                      <a:blip r:embed="rId5"/>
                      <a:srcRect/>
                      <a:stretch>
                        <a:fillRect/>
                      </a:stretch>
                    </p:blipFill>
                    <p:spPr bwMode="auto">
                      <a:xfrm>
                        <a:off x="246063" y="1722255"/>
                        <a:ext cx="4668837"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Диаграмма 9"/>
          <p:cNvGraphicFramePr>
            <a:graphicFrameLocks/>
          </p:cNvGraphicFramePr>
          <p:nvPr>
            <p:extLst/>
          </p:nvPr>
        </p:nvGraphicFramePr>
        <p:xfrm>
          <a:off x="3832225" y="3554413"/>
          <a:ext cx="4962525" cy="2790825"/>
        </p:xfrm>
        <a:graphic>
          <a:graphicData uri="http://schemas.openxmlformats.org/presentationml/2006/ole">
            <mc:AlternateContent xmlns:mc="http://schemas.openxmlformats.org/markup-compatibility/2006">
              <mc:Choice xmlns:v="urn:schemas-microsoft-com:vml" Requires="v">
                <p:oleObj spid="_x0000_s6375" name="Диаграмма" r:id="rId6" imgW="4962509" imgH="2790889" progId="Excel.Chart.8">
                  <p:embed/>
                </p:oleObj>
              </mc:Choice>
              <mc:Fallback>
                <p:oleObj name="Диаграмма" r:id="rId6" imgW="4962509" imgH="2790889" progId="Excel.Chart.8">
                  <p:embed/>
                  <p:pic>
                    <p:nvPicPr>
                      <p:cNvPr id="9" name="Диаграмма 9"/>
                      <p:cNvPicPr>
                        <a:picLocks noChangeArrowheads="1"/>
                      </p:cNvPicPr>
                      <p:nvPr/>
                    </p:nvPicPr>
                    <p:blipFill>
                      <a:blip r:embed="rId7"/>
                      <a:srcRect/>
                      <a:stretch>
                        <a:fillRect/>
                      </a:stretch>
                    </p:blipFill>
                    <p:spPr bwMode="auto">
                      <a:xfrm>
                        <a:off x="3832225" y="3554413"/>
                        <a:ext cx="496252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3000543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25</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ОСНОВНЫЕ ФИНАНСОВО-ЭКОНОМИЧЕСКИЕ ПОКАЗАТЕЛИ</a:t>
            </a:r>
            <a:endParaRPr lang="ru-RU" dirty="0"/>
          </a:p>
        </p:txBody>
      </p:sp>
      <p:sp>
        <p:nvSpPr>
          <p:cNvPr id="7" name="Прямоугольник 6"/>
          <p:cNvSpPr/>
          <p:nvPr/>
        </p:nvSpPr>
        <p:spPr>
          <a:xfrm>
            <a:off x="738552" y="1252269"/>
            <a:ext cx="7531239"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prstClr val="black"/>
                </a:solidFill>
                <a:latin typeface="PF Din Text Comp Pro Medium"/>
                <a:ea typeface="+mn-ea"/>
                <a:cs typeface="Times New Roman" pitchFamily="18" charset="0"/>
              </a:rPr>
              <a:t>Структура выручки</a:t>
            </a:r>
            <a:endParaRPr kumimoji="0" lang="ru-RU" sz="1400" i="0" u="none" strike="noStrike" kern="0" cap="none" spc="0" normalizeH="0" baseline="0" noProof="0" dirty="0">
              <a:ln>
                <a:noFill/>
              </a:ln>
              <a:solidFill>
                <a:prstClr val="black"/>
              </a:solidFill>
              <a:effectLst/>
              <a:uLnTx/>
              <a:uFillTx/>
              <a:latin typeface="PF Din Text Comp Pro Medium"/>
              <a:ea typeface="+mn-ea"/>
              <a:cs typeface="Times New Roman" pitchFamily="18" charset="0"/>
            </a:endParaRPr>
          </a:p>
        </p:txBody>
      </p:sp>
      <p:graphicFrame>
        <p:nvGraphicFramePr>
          <p:cNvPr id="10" name="Объект 1"/>
          <p:cNvGraphicFramePr>
            <a:graphicFrameLocks/>
          </p:cNvGraphicFramePr>
          <p:nvPr>
            <p:extLst/>
          </p:nvPr>
        </p:nvGraphicFramePr>
        <p:xfrm>
          <a:off x="482422" y="1695321"/>
          <a:ext cx="4660900" cy="2952750"/>
        </p:xfrm>
        <a:graphic>
          <a:graphicData uri="http://schemas.openxmlformats.org/presentationml/2006/ole">
            <mc:AlternateContent xmlns:mc="http://schemas.openxmlformats.org/markup-compatibility/2006">
              <mc:Choice xmlns:v="urn:schemas-microsoft-com:vml" Requires="v">
                <p:oleObj spid="_x0000_s7398" name="Лист" r:id="rId4" imgW="4667295" imgH="2952801" progId="Excel.Sheet.8">
                  <p:embed/>
                </p:oleObj>
              </mc:Choice>
              <mc:Fallback>
                <p:oleObj name="Лист" r:id="rId4" imgW="4667295" imgH="2952801" progId="Excel.Sheet.8">
                  <p:embed/>
                  <p:pic>
                    <p:nvPicPr>
                      <p:cNvPr id="10" name="Объект 1"/>
                      <p:cNvPicPr>
                        <a:picLocks noChangeArrowheads="1"/>
                      </p:cNvPicPr>
                      <p:nvPr/>
                    </p:nvPicPr>
                    <p:blipFill>
                      <a:blip r:embed="rId5"/>
                      <a:srcRect/>
                      <a:stretch>
                        <a:fillRect/>
                      </a:stretch>
                    </p:blipFill>
                    <p:spPr bwMode="auto">
                      <a:xfrm>
                        <a:off x="482422" y="1695321"/>
                        <a:ext cx="46609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Диаграмма 9"/>
          <p:cNvGraphicFramePr>
            <a:graphicFrameLocks/>
          </p:cNvGraphicFramePr>
          <p:nvPr>
            <p:extLst/>
          </p:nvPr>
        </p:nvGraphicFramePr>
        <p:xfrm>
          <a:off x="4029075" y="3452813"/>
          <a:ext cx="4676775" cy="2854325"/>
        </p:xfrm>
        <a:graphic>
          <a:graphicData uri="http://schemas.openxmlformats.org/presentationml/2006/ole">
            <mc:AlternateContent xmlns:mc="http://schemas.openxmlformats.org/markup-compatibility/2006">
              <mc:Choice xmlns:v="urn:schemas-microsoft-com:vml" Requires="v">
                <p:oleObj spid="_x0000_s7399" name="Диаграмма" r:id="rId6" imgW="4676740" imgH="2847924" progId="Excel.Chart.8">
                  <p:embed/>
                </p:oleObj>
              </mc:Choice>
              <mc:Fallback>
                <p:oleObj name="Диаграмма" r:id="rId6" imgW="4676740" imgH="2847924" progId="Excel.Chart.8">
                  <p:embed/>
                  <p:pic>
                    <p:nvPicPr>
                      <p:cNvPr id="11" name="Диаграмма 9"/>
                      <p:cNvPicPr>
                        <a:picLocks noChangeArrowheads="1"/>
                      </p:cNvPicPr>
                      <p:nvPr/>
                    </p:nvPicPr>
                    <p:blipFill>
                      <a:blip r:embed="rId7"/>
                      <a:srcRect/>
                      <a:stretch>
                        <a:fillRect/>
                      </a:stretch>
                    </p:blipFill>
                    <p:spPr bwMode="auto">
                      <a:xfrm>
                        <a:off x="4029075" y="3452813"/>
                        <a:ext cx="4676775"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0133833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26</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ОСНОВНЫЕ ФИНАНСОВО-ЭКОНОМИЧЕСКИЕ ПОКАЗАТЕЛИ</a:t>
            </a:r>
            <a:endParaRPr lang="ru-RU" dirty="0"/>
          </a:p>
        </p:txBody>
      </p:sp>
      <p:graphicFrame>
        <p:nvGraphicFramePr>
          <p:cNvPr id="4" name="Таблица 3"/>
          <p:cNvGraphicFramePr>
            <a:graphicFrameLocks noGrp="1"/>
          </p:cNvGraphicFramePr>
          <p:nvPr>
            <p:extLst/>
          </p:nvPr>
        </p:nvGraphicFramePr>
        <p:xfrm>
          <a:off x="386864" y="1165607"/>
          <a:ext cx="8435950" cy="5170538"/>
        </p:xfrm>
        <a:graphic>
          <a:graphicData uri="http://schemas.openxmlformats.org/drawingml/2006/table">
            <a:tbl>
              <a:tblPr>
                <a:tableStyleId>{5C22544A-7EE6-4342-B048-85BDC9FD1C3A}</a:tableStyleId>
              </a:tblPr>
              <a:tblGrid>
                <a:gridCol w="3456746">
                  <a:extLst>
                    <a:ext uri="{9D8B030D-6E8A-4147-A177-3AD203B41FA5}">
                      <a16:colId xmlns:a16="http://schemas.microsoft.com/office/drawing/2014/main" val="1225993542"/>
                    </a:ext>
                  </a:extLst>
                </a:gridCol>
                <a:gridCol w="1048254">
                  <a:extLst>
                    <a:ext uri="{9D8B030D-6E8A-4147-A177-3AD203B41FA5}">
                      <a16:colId xmlns:a16="http://schemas.microsoft.com/office/drawing/2014/main" val="1782232365"/>
                    </a:ext>
                  </a:extLst>
                </a:gridCol>
                <a:gridCol w="786190">
                  <a:extLst>
                    <a:ext uri="{9D8B030D-6E8A-4147-A177-3AD203B41FA5}">
                      <a16:colId xmlns:a16="http://schemas.microsoft.com/office/drawing/2014/main" val="1332451155"/>
                    </a:ext>
                  </a:extLst>
                </a:gridCol>
                <a:gridCol w="786190">
                  <a:extLst>
                    <a:ext uri="{9D8B030D-6E8A-4147-A177-3AD203B41FA5}">
                      <a16:colId xmlns:a16="http://schemas.microsoft.com/office/drawing/2014/main" val="2368903993"/>
                    </a:ext>
                  </a:extLst>
                </a:gridCol>
                <a:gridCol w="786190">
                  <a:extLst>
                    <a:ext uri="{9D8B030D-6E8A-4147-A177-3AD203B41FA5}">
                      <a16:colId xmlns:a16="http://schemas.microsoft.com/office/drawing/2014/main" val="1533446480"/>
                    </a:ext>
                  </a:extLst>
                </a:gridCol>
                <a:gridCol w="786190">
                  <a:extLst>
                    <a:ext uri="{9D8B030D-6E8A-4147-A177-3AD203B41FA5}">
                      <a16:colId xmlns:a16="http://schemas.microsoft.com/office/drawing/2014/main" val="4066576647"/>
                    </a:ext>
                  </a:extLst>
                </a:gridCol>
                <a:gridCol w="786190">
                  <a:extLst>
                    <a:ext uri="{9D8B030D-6E8A-4147-A177-3AD203B41FA5}">
                      <a16:colId xmlns:a16="http://schemas.microsoft.com/office/drawing/2014/main" val="3868951605"/>
                    </a:ext>
                  </a:extLst>
                </a:gridCol>
              </a:tblGrid>
              <a:tr h="193956">
                <a:tc rowSpan="2">
                  <a:txBody>
                    <a:bodyPr/>
                    <a:lstStyle/>
                    <a:p>
                      <a:pPr algn="ctr" fontAlgn="ctr"/>
                      <a:r>
                        <a:rPr kumimoji="0" lang="ru-RU" sz="1100" b="1" i="0" u="none" strike="noStrike" kern="1200" cap="none" spc="0" normalizeH="0" baseline="0" dirty="0" smtClean="0">
                          <a:ln>
                            <a:noFill/>
                          </a:ln>
                          <a:solidFill>
                            <a:schemeClr val="bg1"/>
                          </a:solidFill>
                          <a:effectLst/>
                          <a:uLnTx/>
                          <a:uFillTx/>
                          <a:latin typeface="PFDinTextCondPro-Light"/>
                          <a:ea typeface="+mn-ea"/>
                          <a:cs typeface="+mn-cs"/>
                          <a:sym typeface="Calibri"/>
                        </a:rPr>
                        <a:t>9 месяцев 2018 года, </a:t>
                      </a:r>
                      <a:r>
                        <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rPr>
                        <a:t>тыс</a:t>
                      </a:r>
                      <a:r>
                        <a:rPr kumimoji="0" lang="ru-RU" sz="1100" b="1" i="0" u="none" strike="noStrike" kern="1200" cap="none" spc="0" normalizeH="0" baseline="0" dirty="0" smtClean="0">
                          <a:ln>
                            <a:noFill/>
                          </a:ln>
                          <a:solidFill>
                            <a:schemeClr val="bg1"/>
                          </a:solidFill>
                          <a:effectLst/>
                          <a:uLnTx/>
                          <a:uFillTx/>
                          <a:latin typeface="PFDinTextCondPro-Light"/>
                          <a:ea typeface="+mn-ea"/>
                          <a:cs typeface="+mn-cs"/>
                          <a:sym typeface="Calibri"/>
                        </a:rPr>
                        <a:t>. рублей</a:t>
                      </a: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tx2"/>
                    </a:solidFill>
                  </a:tcPr>
                </a:tc>
                <a:tc rowSpan="2">
                  <a:txBody>
                    <a:bodyPr/>
                    <a:lstStyle/>
                    <a:p>
                      <a:pPr algn="ctr" fontAlgn="ctr"/>
                      <a:r>
                        <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rPr>
                        <a:t>Свод </a:t>
                      </a:r>
                      <a:r>
                        <a:rPr kumimoji="0" lang="ru-RU" sz="1100" b="1" i="0" u="none" strike="noStrike" kern="1200" cap="none" spc="0" normalizeH="0" baseline="0" dirty="0" smtClean="0">
                          <a:ln>
                            <a:noFill/>
                          </a:ln>
                          <a:solidFill>
                            <a:schemeClr val="bg1"/>
                          </a:solidFill>
                          <a:effectLst/>
                          <a:uLnTx/>
                          <a:uFillTx/>
                          <a:latin typeface="PFDinTextCondPro-Light"/>
                          <a:ea typeface="+mn-ea"/>
                          <a:cs typeface="+mn-cs"/>
                          <a:sym typeface="Calibri"/>
                        </a:rPr>
                        <a:t> ПАО</a:t>
                      </a:r>
                    </a:p>
                    <a:p>
                      <a:pPr algn="ctr" fontAlgn="ctr"/>
                      <a:r>
                        <a:rPr kumimoji="0" lang="ru-RU" sz="1100" b="1" i="0" u="none" strike="noStrike" kern="1200" cap="none" spc="0" normalizeH="0" baseline="0" dirty="0" smtClean="0">
                          <a:ln>
                            <a:noFill/>
                          </a:ln>
                          <a:solidFill>
                            <a:schemeClr val="bg1"/>
                          </a:solidFill>
                          <a:effectLst/>
                          <a:uLnTx/>
                          <a:uFillTx/>
                          <a:latin typeface="PFDinTextCondPro-Light"/>
                          <a:ea typeface="+mn-ea"/>
                          <a:cs typeface="+mn-cs"/>
                          <a:sym typeface="Calibri"/>
                        </a:rPr>
                        <a:t> «МРСК Юга»</a:t>
                      </a: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tx2"/>
                    </a:solidFill>
                  </a:tcPr>
                </a:tc>
                <a:tc gridSpan="5">
                  <a:txBody>
                    <a:bodyPr/>
                    <a:lstStyle/>
                    <a:p>
                      <a:pPr algn="ctr" fontAlgn="ctr"/>
                      <a:r>
                        <a:rPr kumimoji="0" lang="ru-RU" sz="1100" b="1" i="0" u="none" strike="noStrike" kern="1200" cap="none" spc="0" normalizeH="0" baseline="0" dirty="0" smtClean="0">
                          <a:ln>
                            <a:noFill/>
                          </a:ln>
                          <a:solidFill>
                            <a:schemeClr val="bg1"/>
                          </a:solidFill>
                          <a:effectLst/>
                          <a:uLnTx/>
                          <a:uFillTx/>
                          <a:latin typeface="PFDinTextCondPro-Light"/>
                          <a:ea typeface="+mn-ea"/>
                          <a:cs typeface="+mn-cs"/>
                          <a:sym typeface="Calibri"/>
                        </a:rPr>
                        <a:t>в том числе по филиалам</a:t>
                      </a: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tx2"/>
                    </a:solidFill>
                  </a:tcPr>
                </a:tc>
                <a:tc hMerge="1">
                  <a:txBody>
                    <a:bodyPr/>
                    <a:lstStyle/>
                    <a:p>
                      <a:pPr algn="ctr" fontAlgn="ct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tx2"/>
                    </a:solidFill>
                  </a:tcPr>
                </a:tc>
                <a:tc hMerge="1">
                  <a:txBody>
                    <a:bodyPr/>
                    <a:lstStyle/>
                    <a:p>
                      <a:pPr algn="ctr" fontAlgn="ct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tx2"/>
                    </a:solidFill>
                  </a:tcPr>
                </a:tc>
                <a:tc hMerge="1">
                  <a:txBody>
                    <a:bodyPr/>
                    <a:lstStyle/>
                    <a:p>
                      <a:pPr algn="ctr" fontAlgn="ct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tx2"/>
                    </a:solidFill>
                  </a:tcPr>
                </a:tc>
                <a:tc hMerge="1">
                  <a:txBody>
                    <a:bodyPr/>
                    <a:lstStyle/>
                    <a:p>
                      <a:pPr algn="ctr" fontAlgn="ct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tx2"/>
                    </a:solidFill>
                  </a:tcPr>
                </a:tc>
                <a:extLst>
                  <a:ext uri="{0D108BD9-81ED-4DB2-BD59-A6C34878D82A}">
                    <a16:rowId xmlns:a16="http://schemas.microsoft.com/office/drawing/2014/main" val="4008349633"/>
                  </a:ext>
                </a:extLst>
              </a:tr>
              <a:tr h="343137">
                <a:tc vMerge="1">
                  <a:txBody>
                    <a:bodyPr/>
                    <a:lstStyle/>
                    <a:p>
                      <a:pPr algn="ctr" fontAlgn="ct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tx2"/>
                    </a:solidFill>
                  </a:tcPr>
                </a:tc>
                <a:tc vMerge="1">
                  <a:txBody>
                    <a:bodyPr/>
                    <a:lstStyle/>
                    <a:p>
                      <a:pPr algn="ctr" fontAlgn="ct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tx2"/>
                    </a:solidFill>
                  </a:tcPr>
                </a:tc>
                <a:tc>
                  <a:txBody>
                    <a:bodyPr/>
                    <a:lstStyle/>
                    <a:p>
                      <a:pPr algn="ctr" fontAlgn="ctr"/>
                      <a:r>
                        <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rPr>
                        <a:t>Астрахань </a:t>
                      </a:r>
                      <a:r>
                        <a:rPr kumimoji="0" lang="ru-RU" sz="1100" b="1" i="0" u="none" strike="noStrike" kern="1200" cap="none" spc="0" normalizeH="0" baseline="0" dirty="0" err="1">
                          <a:ln>
                            <a:noFill/>
                          </a:ln>
                          <a:solidFill>
                            <a:schemeClr val="bg1"/>
                          </a:solidFill>
                          <a:effectLst/>
                          <a:uLnTx/>
                          <a:uFillTx/>
                          <a:latin typeface="PFDinTextCondPro-Light"/>
                          <a:ea typeface="+mn-ea"/>
                          <a:cs typeface="+mn-cs"/>
                          <a:sym typeface="Calibri"/>
                        </a:rPr>
                        <a:t>энерго</a:t>
                      </a: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accent5">
                        <a:lumMod val="75000"/>
                      </a:schemeClr>
                    </a:solidFill>
                  </a:tcPr>
                </a:tc>
                <a:tc>
                  <a:txBody>
                    <a:bodyPr/>
                    <a:lstStyle/>
                    <a:p>
                      <a:pPr algn="ctr" fontAlgn="ctr"/>
                      <a:r>
                        <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rPr>
                        <a:t>Волгоград </a:t>
                      </a:r>
                      <a:r>
                        <a:rPr kumimoji="0" lang="ru-RU" sz="1100" b="1" i="0" u="none" strike="noStrike" kern="1200" cap="none" spc="0" normalizeH="0" baseline="0" dirty="0" err="1">
                          <a:ln>
                            <a:noFill/>
                          </a:ln>
                          <a:solidFill>
                            <a:schemeClr val="bg1"/>
                          </a:solidFill>
                          <a:effectLst/>
                          <a:uLnTx/>
                          <a:uFillTx/>
                          <a:latin typeface="PFDinTextCondPro-Light"/>
                          <a:ea typeface="+mn-ea"/>
                          <a:cs typeface="+mn-cs"/>
                          <a:sym typeface="Calibri"/>
                        </a:rPr>
                        <a:t>энерго</a:t>
                      </a: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accent5">
                        <a:lumMod val="75000"/>
                      </a:schemeClr>
                    </a:solidFill>
                  </a:tcPr>
                </a:tc>
                <a:tc>
                  <a:txBody>
                    <a:bodyPr/>
                    <a:lstStyle/>
                    <a:p>
                      <a:pPr algn="ctr" fontAlgn="ctr"/>
                      <a:r>
                        <a:rPr kumimoji="0" lang="ru-RU" sz="1100" b="1" i="0" u="none" strike="noStrike" kern="1200" cap="none" spc="0" normalizeH="0" baseline="0" dirty="0" err="1">
                          <a:ln>
                            <a:noFill/>
                          </a:ln>
                          <a:solidFill>
                            <a:schemeClr val="bg1"/>
                          </a:solidFill>
                          <a:effectLst/>
                          <a:uLnTx/>
                          <a:uFillTx/>
                          <a:latin typeface="PFDinTextCondPro-Light"/>
                          <a:ea typeface="+mn-ea"/>
                          <a:cs typeface="+mn-cs"/>
                          <a:sym typeface="Calibri"/>
                        </a:rPr>
                        <a:t>Калм</a:t>
                      </a:r>
                      <a:r>
                        <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rPr>
                        <a:t/>
                      </a:r>
                      <a:br>
                        <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rPr>
                      </a:br>
                      <a:r>
                        <a:rPr kumimoji="0" lang="ru-RU" sz="1100" b="1" i="0" u="none" strike="noStrike" kern="1200" cap="none" spc="0" normalizeH="0" baseline="0" dirty="0" err="1">
                          <a:ln>
                            <a:noFill/>
                          </a:ln>
                          <a:solidFill>
                            <a:schemeClr val="bg1"/>
                          </a:solidFill>
                          <a:effectLst/>
                          <a:uLnTx/>
                          <a:uFillTx/>
                          <a:latin typeface="PFDinTextCondPro-Light"/>
                          <a:ea typeface="+mn-ea"/>
                          <a:cs typeface="+mn-cs"/>
                          <a:sym typeface="Calibri"/>
                        </a:rPr>
                        <a:t>энерго</a:t>
                      </a: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accent5">
                        <a:lumMod val="75000"/>
                      </a:schemeClr>
                    </a:solidFill>
                  </a:tcPr>
                </a:tc>
                <a:tc>
                  <a:txBody>
                    <a:bodyPr/>
                    <a:lstStyle/>
                    <a:p>
                      <a:pPr algn="ctr" fontAlgn="ctr"/>
                      <a:r>
                        <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rPr>
                        <a:t>Ростов</a:t>
                      </a:r>
                      <a:br>
                        <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rPr>
                      </a:br>
                      <a:r>
                        <a:rPr kumimoji="0" lang="ru-RU" sz="1100" b="1" i="0" u="none" strike="noStrike" kern="1200" cap="none" spc="0" normalizeH="0" baseline="0" dirty="0" err="1">
                          <a:ln>
                            <a:noFill/>
                          </a:ln>
                          <a:solidFill>
                            <a:schemeClr val="bg1"/>
                          </a:solidFill>
                          <a:effectLst/>
                          <a:uLnTx/>
                          <a:uFillTx/>
                          <a:latin typeface="PFDinTextCondPro-Light"/>
                          <a:ea typeface="+mn-ea"/>
                          <a:cs typeface="+mn-cs"/>
                          <a:sym typeface="Calibri"/>
                        </a:rPr>
                        <a:t>энерго</a:t>
                      </a: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accent5">
                        <a:lumMod val="75000"/>
                      </a:schemeClr>
                    </a:solidFill>
                  </a:tcPr>
                </a:tc>
                <a:tc>
                  <a:txBody>
                    <a:bodyPr/>
                    <a:lstStyle/>
                    <a:p>
                      <a:pPr algn="ctr" fontAlgn="ctr"/>
                      <a:r>
                        <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rPr>
                        <a:t>Кубань</a:t>
                      </a:r>
                      <a:br>
                        <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rPr>
                      </a:br>
                      <a:r>
                        <a:rPr kumimoji="0" lang="ru-RU" sz="1100" b="1" i="0" u="none" strike="noStrike" kern="1200" cap="none" spc="0" normalizeH="0" baseline="0" dirty="0" err="1">
                          <a:ln>
                            <a:noFill/>
                          </a:ln>
                          <a:solidFill>
                            <a:schemeClr val="bg1"/>
                          </a:solidFill>
                          <a:effectLst/>
                          <a:uLnTx/>
                          <a:uFillTx/>
                          <a:latin typeface="PFDinTextCondPro-Light"/>
                          <a:ea typeface="+mn-ea"/>
                          <a:cs typeface="+mn-cs"/>
                          <a:sym typeface="Calibri"/>
                        </a:rPr>
                        <a:t>энерго</a:t>
                      </a: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accent5">
                        <a:lumMod val="75000"/>
                      </a:schemeClr>
                    </a:solidFill>
                  </a:tcPr>
                </a:tc>
                <a:extLst>
                  <a:ext uri="{0D108BD9-81ED-4DB2-BD59-A6C34878D82A}">
                    <a16:rowId xmlns:a16="http://schemas.microsoft.com/office/drawing/2014/main" val="3542797382"/>
                  </a:ext>
                </a:extLst>
              </a:tr>
              <a:tr h="197422">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Выручка, в т</a:t>
                      </a:r>
                      <a:r>
                        <a:rPr kumimoji="0" lang="ru-RU" sz="1100" b="0" i="0" u="none" strike="noStrike" kern="1200" cap="none" spc="0" normalizeH="0" baseline="0" dirty="0" smtClean="0">
                          <a:ln>
                            <a:noFill/>
                          </a:ln>
                          <a:solidFill>
                            <a:prstClr val="black"/>
                          </a:solidFill>
                          <a:effectLst/>
                          <a:uLnTx/>
                          <a:uFillTx/>
                          <a:latin typeface="PFDinTextCondPro-Light"/>
                          <a:ea typeface="+mn-ea"/>
                          <a:cs typeface="+mn-cs"/>
                          <a:sym typeface="Calibri"/>
                        </a:rPr>
                        <a:t>. ч</a:t>
                      </a: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a:t>
                      </a:r>
                    </a:p>
                  </a:txBody>
                  <a:tcPr marL="8320" marR="8320" marT="8322"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26 763 858</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3 928 979</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7 890 293</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1 327 540</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13 593 628</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16 054</a:t>
                      </a:r>
                    </a:p>
                  </a:txBody>
                  <a:tcPr marL="9525" marR="9525" marT="9525" marB="0" anchor="b">
                    <a:solidFill>
                      <a:schemeClr val="accent1">
                        <a:lumMod val="20000"/>
                        <a:lumOff val="80000"/>
                      </a:schemeClr>
                    </a:solidFill>
                  </a:tcPr>
                </a:tc>
                <a:extLst>
                  <a:ext uri="{0D108BD9-81ED-4DB2-BD59-A6C34878D82A}">
                    <a16:rowId xmlns:a16="http://schemas.microsoft.com/office/drawing/2014/main" val="1502583610"/>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от услуг по передаче электроэнергии</a:t>
                      </a:r>
                    </a:p>
                  </a:txBody>
                  <a:tcPr marL="224610" marR="8320" marT="8322"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25 757 432</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3 859 634</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7 847 019</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673 123</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13 377 656</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397761890"/>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от услуг по технологическому присоединению</a:t>
                      </a:r>
                    </a:p>
                  </a:txBody>
                  <a:tcPr marL="224610" marR="8320" marT="8322"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198 469</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53 353</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14 868</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1 267</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128 982</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3350522561"/>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прочая деятельность</a:t>
                      </a:r>
                    </a:p>
                  </a:txBody>
                  <a:tcPr marL="224610" marR="8320" marT="8322"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166 938</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15 992</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28 407</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15 913</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86 990</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16 054</a:t>
                      </a:r>
                    </a:p>
                  </a:txBody>
                  <a:tcPr marL="9525" marR="9525" marT="9525" marB="0" anchor="b">
                    <a:solidFill>
                      <a:schemeClr val="accent1">
                        <a:lumMod val="20000"/>
                        <a:lumOff val="80000"/>
                      </a:schemeClr>
                    </a:solidFill>
                  </a:tcPr>
                </a:tc>
                <a:extLst>
                  <a:ext uri="{0D108BD9-81ED-4DB2-BD59-A6C34878D82A}">
                    <a16:rowId xmlns:a16="http://schemas.microsoft.com/office/drawing/2014/main" val="2379558144"/>
                  </a:ext>
                </a:extLst>
              </a:tr>
              <a:tr h="190520">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 </a:t>
                      </a:r>
                      <a:r>
                        <a:rPr kumimoji="0" lang="ru-RU" sz="1100" b="0" i="0" u="none" strike="noStrike" kern="1200" cap="none" spc="0" normalizeH="0" baseline="0" dirty="0" smtClean="0">
                          <a:ln>
                            <a:noFill/>
                          </a:ln>
                          <a:solidFill>
                            <a:prstClr val="black"/>
                          </a:solidFill>
                          <a:effectLst/>
                          <a:uLnTx/>
                          <a:uFillTx/>
                          <a:latin typeface="PFDinTextCondPro-Light"/>
                          <a:ea typeface="+mn-ea"/>
                          <a:cs typeface="+mn-cs"/>
                          <a:sym typeface="Calibri"/>
                        </a:rPr>
                        <a:t>      </a:t>
                      </a:r>
                      <a:r>
                        <a:rPr kumimoji="0" lang="ru-RU" sz="1100" b="0" i="0" u="none" strike="noStrike" kern="1200" cap="none" spc="0" normalizeH="0" baseline="0" noProof="0" dirty="0" smtClean="0">
                          <a:ln>
                            <a:noFill/>
                          </a:ln>
                          <a:solidFill>
                            <a:prstClr val="black"/>
                          </a:solidFill>
                          <a:effectLst/>
                          <a:uLnTx/>
                          <a:uFillTx/>
                          <a:latin typeface="PFDinTextCondPro-Light"/>
                          <a:ea typeface="+mn-ea"/>
                          <a:cs typeface="+mn-cs"/>
                          <a:sym typeface="Calibri"/>
                        </a:rPr>
                        <a:t>выручка от продажи электроэнергии</a:t>
                      </a:r>
                      <a:endPar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endParaRPr>
                    </a:p>
                  </a:txBody>
                  <a:tcPr marL="8320" marR="8320" marT="8322"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641 018</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637 237</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3311470852"/>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Затраты на производство и реализацию продукции</a:t>
                      </a:r>
                    </a:p>
                  </a:txBody>
                  <a:tcPr marL="8320" marR="8320" marT="8322"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21 646 768</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2 841 936</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6 268 444</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1 402 068</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11 116 909</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9 127</a:t>
                      </a:r>
                    </a:p>
                  </a:txBody>
                  <a:tcPr marL="9525" marR="9525" marT="9525" marB="0" anchor="b">
                    <a:solidFill>
                      <a:schemeClr val="accent1">
                        <a:lumMod val="20000"/>
                        <a:lumOff val="80000"/>
                      </a:schemeClr>
                    </a:solidFill>
                  </a:tcPr>
                </a:tc>
                <a:extLst>
                  <a:ext uri="{0D108BD9-81ED-4DB2-BD59-A6C34878D82A}">
                    <a16:rowId xmlns:a16="http://schemas.microsoft.com/office/drawing/2014/main" val="656160186"/>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Материальные затраты, всего</a:t>
                      </a:r>
                    </a:p>
                  </a:txBody>
                  <a:tcPr marL="8320" marR="8320" marT="8322"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6 080 147</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1 079 415</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1 502 835</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568 504</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2 923 407</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87</a:t>
                      </a:r>
                    </a:p>
                  </a:txBody>
                  <a:tcPr marL="9525" marR="9525" marT="9525" marB="0" anchor="b">
                    <a:solidFill>
                      <a:schemeClr val="accent1">
                        <a:lumMod val="20000"/>
                        <a:lumOff val="80000"/>
                      </a:schemeClr>
                    </a:solidFill>
                  </a:tcPr>
                </a:tc>
                <a:extLst>
                  <a:ext uri="{0D108BD9-81ED-4DB2-BD59-A6C34878D82A}">
                    <a16:rowId xmlns:a16="http://schemas.microsoft.com/office/drawing/2014/main" val="792293828"/>
                  </a:ext>
                </a:extLst>
              </a:tr>
              <a:tr h="34313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PFDinTextCondPro-Light"/>
                          <a:ea typeface="+mn-ea"/>
                          <a:cs typeface="+mn-cs"/>
                          <a:sym typeface="Calibri"/>
                        </a:rPr>
                        <a:t>Покупная электроэнергия для реализации конечным потребителям</a:t>
                      </a:r>
                      <a:endPar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endParaRPr>
                    </a:p>
                  </a:txBody>
                  <a:tcPr marL="224610" marR="8320" marT="8322"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225 490</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tc>
                  <a:txBody>
                    <a:bodyPr/>
                    <a:lstStyle/>
                    <a:p>
                      <a:pPr algn="ctr" fontAlgn="b"/>
                      <a:r>
                        <a:rPr lang="ru-RU" sz="1100" b="0" i="0" u="none" strike="noStrike" dirty="0" smtClean="0">
                          <a:solidFill>
                            <a:srgbClr val="000000"/>
                          </a:solidFill>
                          <a:effectLst/>
                          <a:latin typeface="PFDinTextCondPro-Light"/>
                        </a:rPr>
                        <a:t>0</a:t>
                      </a:r>
                      <a:r>
                        <a:rPr lang="ru-RU" sz="1100" b="0" i="0" u="none" strike="noStrike" dirty="0">
                          <a:solidFill>
                            <a:srgbClr val="000000"/>
                          </a:solidFill>
                          <a:effectLst/>
                          <a:latin typeface="PFDinTextCondPro-Light"/>
                        </a:rPr>
                        <a:t> </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219 712</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977212418"/>
                  </a:ext>
                </a:extLst>
              </a:tr>
              <a:tr h="34313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Покупная электроэнергия на компенсацию потерь</a:t>
                      </a:r>
                    </a:p>
                  </a:txBody>
                  <a:tcPr marL="224610" marR="8320" marT="8322"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4 847 963</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919 077</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1 207 692</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266 041</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2 455 154</a:t>
                      </a:r>
                    </a:p>
                  </a:txBody>
                  <a:tcPr marL="9525" marR="9525" marT="9525" marB="0" anchor="b">
                    <a:solidFill>
                      <a:schemeClr val="accent1">
                        <a:lumMod val="20000"/>
                        <a:lumOff val="80000"/>
                      </a:schemeClr>
                    </a:solidFill>
                  </a:tcPr>
                </a:tc>
                <a:tc>
                  <a:txBody>
                    <a:bodyPr/>
                    <a:lstStyle/>
                    <a:p>
                      <a:pPr algn="ctr" fontAlgn="b"/>
                      <a:r>
                        <a:rPr lang="ru-RU" sz="1100" b="0" i="0" u="none" strike="noStrike" dirty="0" smtClean="0">
                          <a:solidFill>
                            <a:srgbClr val="000000"/>
                          </a:solidFill>
                          <a:effectLst/>
                          <a:latin typeface="PFDinTextCondPro-Light"/>
                        </a:rPr>
                        <a:t>0</a:t>
                      </a:r>
                      <a:r>
                        <a:rPr lang="ru-RU" sz="1100" b="0" i="0" u="none" strike="noStrike" dirty="0">
                          <a:solidFill>
                            <a:srgbClr val="000000"/>
                          </a:solidFill>
                          <a:effectLst/>
                          <a:latin typeface="PFDinTextCondPro-Light"/>
                        </a:rPr>
                        <a:t> </a:t>
                      </a:r>
                    </a:p>
                  </a:txBody>
                  <a:tcPr marL="9525" marR="9525" marT="9525" marB="0" anchor="b">
                    <a:solidFill>
                      <a:schemeClr val="accent1">
                        <a:lumMod val="20000"/>
                        <a:lumOff val="80000"/>
                      </a:schemeClr>
                    </a:solidFill>
                  </a:tcPr>
                </a:tc>
                <a:extLst>
                  <a:ext uri="{0D108BD9-81ED-4DB2-BD59-A6C34878D82A}">
                    <a16:rowId xmlns:a16="http://schemas.microsoft.com/office/drawing/2014/main" val="4094511610"/>
                  </a:ext>
                </a:extLst>
              </a:tr>
              <a:tr h="365750">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Покупная энергия на производственные и хозяйственные нужды</a:t>
                      </a:r>
                    </a:p>
                  </a:txBody>
                  <a:tcPr marL="224610" marR="8320" marT="8322"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175 152</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22 094</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52 962</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7 365</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92 553</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79</a:t>
                      </a:r>
                    </a:p>
                  </a:txBody>
                  <a:tcPr marL="9525" marR="9525" marT="9525" marB="0" anchor="b">
                    <a:solidFill>
                      <a:schemeClr val="accent1">
                        <a:lumMod val="20000"/>
                        <a:lumOff val="80000"/>
                      </a:schemeClr>
                    </a:solidFill>
                  </a:tcPr>
                </a:tc>
                <a:extLst>
                  <a:ext uri="{0D108BD9-81ED-4DB2-BD59-A6C34878D82A}">
                    <a16:rowId xmlns:a16="http://schemas.microsoft.com/office/drawing/2014/main" val="4195147932"/>
                  </a:ext>
                </a:extLst>
              </a:tr>
              <a:tr h="187797">
                <a:tc>
                  <a:txBody>
                    <a:bodyPr/>
                    <a:lstStyle/>
                    <a:p>
                      <a:pPr algn="l" fontAlgn="ctr"/>
                      <a:r>
                        <a:rPr kumimoji="0" lang="en-US" sz="1100" b="0" i="0" u="none" strike="noStrike" kern="1200" cap="none" spc="0" normalizeH="0" baseline="0" dirty="0">
                          <a:ln>
                            <a:noFill/>
                          </a:ln>
                          <a:solidFill>
                            <a:prstClr val="black"/>
                          </a:solidFill>
                          <a:effectLst/>
                          <a:uLnTx/>
                          <a:uFillTx/>
                          <a:latin typeface="PFDinTextCondPro-Light"/>
                          <a:ea typeface="+mn-ea"/>
                          <a:cs typeface="+mn-cs"/>
                          <a:sym typeface="Calibri"/>
                        </a:rPr>
                        <a:t>C</a:t>
                      </a:r>
                      <a:r>
                        <a:rPr kumimoji="0" lang="ru-RU" sz="1100" b="0" i="0" u="none" strike="noStrike" kern="1200" cap="none" spc="0" normalizeH="0" baseline="0" dirty="0" err="1">
                          <a:ln>
                            <a:noFill/>
                          </a:ln>
                          <a:solidFill>
                            <a:prstClr val="black"/>
                          </a:solidFill>
                          <a:effectLst/>
                          <a:uLnTx/>
                          <a:uFillTx/>
                          <a:latin typeface="PFDinTextCondPro-Light"/>
                          <a:ea typeface="+mn-ea"/>
                          <a:cs typeface="+mn-cs"/>
                          <a:sym typeface="Calibri"/>
                        </a:rPr>
                        <a:t>ырье</a:t>
                      </a: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 и материалы</a:t>
                      </a:r>
                    </a:p>
                  </a:txBody>
                  <a:tcPr marL="224610" marR="8320" marT="8322"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831 541</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138 244</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242 181</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75 387</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375 700</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8</a:t>
                      </a:r>
                    </a:p>
                  </a:txBody>
                  <a:tcPr marL="9525" marR="9525" marT="9525" marB="0" anchor="b">
                    <a:solidFill>
                      <a:schemeClr val="accent1">
                        <a:lumMod val="20000"/>
                        <a:lumOff val="80000"/>
                      </a:schemeClr>
                    </a:solidFill>
                  </a:tcPr>
                </a:tc>
                <a:extLst>
                  <a:ext uri="{0D108BD9-81ED-4DB2-BD59-A6C34878D82A}">
                    <a16:rowId xmlns:a16="http://schemas.microsoft.com/office/drawing/2014/main" val="2812249541"/>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Работы и услуги производственного характера  </a:t>
                      </a:r>
                    </a:p>
                  </a:txBody>
                  <a:tcPr marL="8320" marR="8320" marT="8322"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7 309 835</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473 564</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2 322 415</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147 947</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4 365 903</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3</a:t>
                      </a:r>
                    </a:p>
                  </a:txBody>
                  <a:tcPr marL="9525" marR="9525" marT="9525" marB="0" anchor="b">
                    <a:solidFill>
                      <a:schemeClr val="accent1">
                        <a:lumMod val="20000"/>
                        <a:lumOff val="80000"/>
                      </a:schemeClr>
                    </a:solidFill>
                  </a:tcPr>
                </a:tc>
                <a:extLst>
                  <a:ext uri="{0D108BD9-81ED-4DB2-BD59-A6C34878D82A}">
                    <a16:rowId xmlns:a16="http://schemas.microsoft.com/office/drawing/2014/main" val="2605595401"/>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Услуги подрядчиков по обслуживанию и ремонту</a:t>
                      </a:r>
                    </a:p>
                  </a:txBody>
                  <a:tcPr marL="224610" marR="8320" marT="8322"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150 042</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18 149</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40 956</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4 629</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86 303</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a:t>
                      </a:r>
                    </a:p>
                  </a:txBody>
                  <a:tcPr marL="9525" marR="9525" marT="9525" marB="0" anchor="b">
                    <a:solidFill>
                      <a:schemeClr val="accent1">
                        <a:lumMod val="20000"/>
                        <a:lumOff val="80000"/>
                      </a:schemeClr>
                    </a:solidFill>
                  </a:tcPr>
                </a:tc>
                <a:extLst>
                  <a:ext uri="{0D108BD9-81ED-4DB2-BD59-A6C34878D82A}">
                    <a16:rowId xmlns:a16="http://schemas.microsoft.com/office/drawing/2014/main" val="604865322"/>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Услуги сетевых компаний по передаче э/э</a:t>
                      </a:r>
                    </a:p>
                  </a:txBody>
                  <a:tcPr marL="224610" marR="8320" marT="8322"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7 074 932</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435 671</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2 248 046</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139 252</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4 251 963</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652547893"/>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 - услуги "ФСК ЕЭС"</a:t>
                      </a:r>
                    </a:p>
                  </a:txBody>
                  <a:tcPr marL="224610" marR="8320" marT="8322"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4 867 229</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222 745</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1 659 997</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139 252</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2 845 235</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068014226"/>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 - услуги распределительных сетевых компаний</a:t>
                      </a:r>
                    </a:p>
                  </a:txBody>
                  <a:tcPr marL="224610" marR="8320" marT="8322"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2 207 703</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212 926</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588 049</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0</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1 406 728</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val="1354677600"/>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Прочие услуги производственного характера</a:t>
                      </a:r>
                    </a:p>
                  </a:txBody>
                  <a:tcPr marL="224610" marR="8320" marT="8322"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84 861</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19 744</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33 412</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4 067</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27 638</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val="1495750311"/>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Затраты на оплату труда</a:t>
                      </a:r>
                    </a:p>
                  </a:txBody>
                  <a:tcPr marL="8320" marR="8320" marT="8322"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4 020 521</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609 588</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1 350 473</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345 097</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1 712 914</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641</a:t>
                      </a:r>
                    </a:p>
                  </a:txBody>
                  <a:tcPr marL="9525" marR="9525" marT="9525" marB="0" anchor="b">
                    <a:solidFill>
                      <a:schemeClr val="accent1">
                        <a:lumMod val="20000"/>
                        <a:lumOff val="80000"/>
                      </a:schemeClr>
                    </a:solidFill>
                  </a:tcPr>
                </a:tc>
                <a:extLst>
                  <a:ext uri="{0D108BD9-81ED-4DB2-BD59-A6C34878D82A}">
                    <a16:rowId xmlns:a16="http://schemas.microsoft.com/office/drawing/2014/main" val="2901537327"/>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Страховые взносы</a:t>
                      </a:r>
                    </a:p>
                  </a:txBody>
                  <a:tcPr marL="8320" marR="8320" marT="8322"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1 222 129</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186 247</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409 716</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104 582</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520 885</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194</a:t>
                      </a:r>
                    </a:p>
                  </a:txBody>
                  <a:tcPr marL="9525" marR="9525" marT="9525" marB="0" anchor="b">
                    <a:solidFill>
                      <a:schemeClr val="accent1">
                        <a:lumMod val="20000"/>
                        <a:lumOff val="80000"/>
                      </a:schemeClr>
                    </a:solidFill>
                  </a:tcPr>
                </a:tc>
                <a:extLst>
                  <a:ext uri="{0D108BD9-81ED-4DB2-BD59-A6C34878D82A}">
                    <a16:rowId xmlns:a16="http://schemas.microsoft.com/office/drawing/2014/main" val="117530835"/>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Отчисления на НПО (НПФ энергетики)</a:t>
                      </a:r>
                    </a:p>
                  </a:txBody>
                  <a:tcPr marL="8320" marR="8320" marT="8322"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tc>
                  <a:txBody>
                    <a:bodyPr/>
                    <a:lstStyle/>
                    <a:p>
                      <a:pPr algn="ctr" fontAlgn="b"/>
                      <a:r>
                        <a:rPr lang="ru-RU" sz="1100" b="0" i="0" u="none" strike="noStrike" dirty="0" smtClean="0">
                          <a:solidFill>
                            <a:srgbClr val="000000"/>
                          </a:solidFill>
                          <a:effectLst/>
                          <a:latin typeface="PFDinTextCondPro-Light"/>
                        </a:rPr>
                        <a:t>0</a:t>
                      </a:r>
                      <a:r>
                        <a:rPr lang="ru-RU" sz="1100" b="0" i="0" u="none" strike="noStrike" dirty="0">
                          <a:solidFill>
                            <a:srgbClr val="000000"/>
                          </a:solidFill>
                          <a:effectLst/>
                          <a:latin typeface="PFDinTextCondPro-Light"/>
                        </a:rPr>
                        <a:t> </a:t>
                      </a:r>
                    </a:p>
                  </a:txBody>
                  <a:tcPr marL="9525" marR="9525" marT="9525" marB="0" anchor="b">
                    <a:solidFill>
                      <a:schemeClr val="accent1">
                        <a:lumMod val="20000"/>
                        <a:lumOff val="80000"/>
                      </a:schemeClr>
                    </a:solidFill>
                  </a:tcPr>
                </a:tc>
                <a:tc>
                  <a:txBody>
                    <a:bodyPr/>
                    <a:lstStyle/>
                    <a:p>
                      <a:pPr algn="ctr" fontAlgn="b"/>
                      <a:r>
                        <a:rPr lang="ru-RU" sz="1100" b="0" i="0" u="none" strike="noStrike" dirty="0" smtClean="0">
                          <a:solidFill>
                            <a:srgbClr val="000000"/>
                          </a:solidFill>
                          <a:effectLst/>
                          <a:latin typeface="PFDinTextCondPro-Light"/>
                        </a:rPr>
                        <a:t>0</a:t>
                      </a:r>
                      <a:r>
                        <a:rPr lang="ru-RU" sz="1100" b="0" i="0" u="none" strike="noStrike" dirty="0">
                          <a:solidFill>
                            <a:srgbClr val="000000"/>
                          </a:solidFill>
                          <a:effectLst/>
                          <a:latin typeface="PFDinTextCondPro-Light"/>
                        </a:rPr>
                        <a:t> </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025523582"/>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Амортизация основных средств и НМА</a:t>
                      </a:r>
                    </a:p>
                  </a:txBody>
                  <a:tcPr marL="8320" marR="8320" marT="8322"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2 010 146</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337 599</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399 649</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158 508</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1 113 272</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1 100</a:t>
                      </a:r>
                    </a:p>
                  </a:txBody>
                  <a:tcPr marL="9525" marR="9525" marT="9525" marB="0" anchor="b">
                    <a:solidFill>
                      <a:schemeClr val="accent1">
                        <a:lumMod val="20000"/>
                        <a:lumOff val="80000"/>
                      </a:schemeClr>
                    </a:solidFill>
                  </a:tcPr>
                </a:tc>
                <a:extLst>
                  <a:ext uri="{0D108BD9-81ED-4DB2-BD59-A6C34878D82A}">
                    <a16:rowId xmlns:a16="http://schemas.microsoft.com/office/drawing/2014/main" val="727051341"/>
                  </a:ext>
                </a:extLst>
              </a:tr>
              <a:tr h="187797">
                <a:tc>
                  <a:txBody>
                    <a:bodyPr/>
                    <a:lstStyle/>
                    <a:p>
                      <a:pPr algn="l"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Прочие затраты</a:t>
                      </a:r>
                    </a:p>
                  </a:txBody>
                  <a:tcPr marL="8320" marR="8320" marT="8322"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1 003 991</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155 523</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283 355</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77 430</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480 526</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7 102</a:t>
                      </a:r>
                    </a:p>
                  </a:txBody>
                  <a:tcPr marL="9525" marR="9525" marT="9525" marB="0" anchor="b">
                    <a:solidFill>
                      <a:schemeClr val="accent1">
                        <a:lumMod val="20000"/>
                        <a:lumOff val="80000"/>
                      </a:schemeClr>
                    </a:solidFill>
                  </a:tcPr>
                </a:tc>
                <a:extLst>
                  <a:ext uri="{0D108BD9-81ED-4DB2-BD59-A6C34878D82A}">
                    <a16:rowId xmlns:a16="http://schemas.microsoft.com/office/drawing/2014/main" val="2621904149"/>
                  </a:ext>
                </a:extLst>
              </a:tr>
            </a:tbl>
          </a:graphicData>
        </a:graphic>
      </p:graphicFrame>
    </p:spTree>
    <p:extLst>
      <p:ext uri="{BB962C8B-B14F-4D97-AF65-F5344CB8AC3E}">
        <p14:creationId xmlns:p14="http://schemas.microsoft.com/office/powerpoint/2010/main" val="86011534"/>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27</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ОСНОВНЫЕ ФИНАНСОВО-ЭКОНОМИЧЕСКИЕ ПОКАЗАТЕЛИ</a:t>
            </a:r>
            <a:endParaRPr lang="ru-RU" dirty="0"/>
          </a:p>
        </p:txBody>
      </p:sp>
      <p:graphicFrame>
        <p:nvGraphicFramePr>
          <p:cNvPr id="6" name="Таблица 5"/>
          <p:cNvGraphicFramePr>
            <a:graphicFrameLocks noGrp="1"/>
          </p:cNvGraphicFramePr>
          <p:nvPr>
            <p:extLst/>
          </p:nvPr>
        </p:nvGraphicFramePr>
        <p:xfrm>
          <a:off x="323527" y="819094"/>
          <a:ext cx="8306126" cy="5776521"/>
        </p:xfrm>
        <a:graphic>
          <a:graphicData uri="http://schemas.openxmlformats.org/drawingml/2006/table">
            <a:tbl>
              <a:tblPr>
                <a:tableStyleId>{5C22544A-7EE6-4342-B048-85BDC9FD1C3A}</a:tableStyleId>
              </a:tblPr>
              <a:tblGrid>
                <a:gridCol w="3299640">
                  <a:extLst>
                    <a:ext uri="{9D8B030D-6E8A-4147-A177-3AD203B41FA5}">
                      <a16:colId xmlns:a16="http://schemas.microsoft.com/office/drawing/2014/main" val="20000"/>
                    </a:ext>
                  </a:extLst>
                </a:gridCol>
                <a:gridCol w="848814">
                  <a:extLst>
                    <a:ext uri="{9D8B030D-6E8A-4147-A177-3AD203B41FA5}">
                      <a16:colId xmlns:a16="http://schemas.microsoft.com/office/drawing/2014/main" val="20001"/>
                    </a:ext>
                  </a:extLst>
                </a:gridCol>
                <a:gridCol w="802928">
                  <a:extLst>
                    <a:ext uri="{9D8B030D-6E8A-4147-A177-3AD203B41FA5}">
                      <a16:colId xmlns:a16="http://schemas.microsoft.com/office/drawing/2014/main" val="20002"/>
                    </a:ext>
                  </a:extLst>
                </a:gridCol>
                <a:gridCol w="802928">
                  <a:extLst>
                    <a:ext uri="{9D8B030D-6E8A-4147-A177-3AD203B41FA5}">
                      <a16:colId xmlns:a16="http://schemas.microsoft.com/office/drawing/2014/main" val="20003"/>
                    </a:ext>
                  </a:extLst>
                </a:gridCol>
                <a:gridCol w="802928">
                  <a:extLst>
                    <a:ext uri="{9D8B030D-6E8A-4147-A177-3AD203B41FA5}">
                      <a16:colId xmlns:a16="http://schemas.microsoft.com/office/drawing/2014/main" val="20004"/>
                    </a:ext>
                  </a:extLst>
                </a:gridCol>
                <a:gridCol w="802928">
                  <a:extLst>
                    <a:ext uri="{9D8B030D-6E8A-4147-A177-3AD203B41FA5}">
                      <a16:colId xmlns:a16="http://schemas.microsoft.com/office/drawing/2014/main" val="20005"/>
                    </a:ext>
                  </a:extLst>
                </a:gridCol>
                <a:gridCol w="945960">
                  <a:extLst>
                    <a:ext uri="{9D8B030D-6E8A-4147-A177-3AD203B41FA5}">
                      <a16:colId xmlns:a16="http://schemas.microsoft.com/office/drawing/2014/main" val="20006"/>
                    </a:ext>
                  </a:extLst>
                </a:gridCol>
              </a:tblGrid>
              <a:tr h="261461">
                <a:tc rowSpan="2">
                  <a:txBody>
                    <a:bodyPr/>
                    <a:lstStyle/>
                    <a:p>
                      <a:pPr algn="ctr" fontAlgn="ctr"/>
                      <a:r>
                        <a:rPr lang="ru-RU" sz="1100" b="1" i="0" u="none" strike="noStrike" cap="none" spc="0" baseline="0" dirty="0" smtClean="0">
                          <a:ln>
                            <a:noFill/>
                          </a:ln>
                          <a:solidFill>
                            <a:schemeClr val="bg1"/>
                          </a:solidFill>
                          <a:effectLst/>
                          <a:uFillTx/>
                          <a:latin typeface="PF Din Text Comp Pro Medium"/>
                          <a:ea typeface="+mn-ea"/>
                          <a:cs typeface="+mn-cs"/>
                          <a:sym typeface="Calibri"/>
                        </a:rPr>
                        <a:t>9 месяцев 2019 года, </a:t>
                      </a:r>
                      <a:r>
                        <a:rPr lang="ru-RU" sz="1100" b="1" i="0" u="none" strike="noStrike" cap="none" spc="0" baseline="0" dirty="0">
                          <a:ln>
                            <a:noFill/>
                          </a:ln>
                          <a:solidFill>
                            <a:schemeClr val="bg1"/>
                          </a:solidFill>
                          <a:effectLst/>
                          <a:uFillTx/>
                          <a:latin typeface="PF Din Text Comp Pro Medium"/>
                          <a:ea typeface="+mn-ea"/>
                          <a:cs typeface="+mn-cs"/>
                          <a:sym typeface="Calibri"/>
                        </a:rPr>
                        <a:t>тыс</a:t>
                      </a:r>
                      <a:r>
                        <a:rPr lang="ru-RU" sz="1100" b="1" i="0" u="none" strike="noStrike" cap="none" spc="0" baseline="0" dirty="0" smtClean="0">
                          <a:ln>
                            <a:noFill/>
                          </a:ln>
                          <a:solidFill>
                            <a:schemeClr val="bg1"/>
                          </a:solidFill>
                          <a:effectLst/>
                          <a:uFillTx/>
                          <a:latin typeface="PF Din Text Comp Pro Medium"/>
                          <a:ea typeface="+mn-ea"/>
                          <a:cs typeface="+mn-cs"/>
                          <a:sym typeface="Calibri"/>
                        </a:rPr>
                        <a:t>. рублей</a:t>
                      </a:r>
                      <a:endParaRPr lang="ru-RU" sz="1100" b="1" i="0" u="none" strike="noStrike" cap="none" spc="0" baseline="0" dirty="0">
                        <a:ln>
                          <a:noFill/>
                        </a:ln>
                        <a:solidFill>
                          <a:schemeClr val="bg1"/>
                        </a:solidFill>
                        <a:effectLst/>
                        <a:uFillTx/>
                        <a:latin typeface="PF Din Text Comp Pro Medium"/>
                        <a:ea typeface="+mn-ea"/>
                        <a:cs typeface="+mn-cs"/>
                        <a:sym typeface="Calibri"/>
                      </a:endParaRPr>
                    </a:p>
                  </a:txBody>
                  <a:tcPr marL="8316" marR="8316" marT="8321" marB="0" anchor="ctr">
                    <a:solidFill>
                      <a:schemeClr val="tx2"/>
                    </a:solidFill>
                  </a:tcPr>
                </a:tc>
                <a:tc rowSpan="2">
                  <a:txBody>
                    <a:bodyPr/>
                    <a:lstStyle/>
                    <a:p>
                      <a:pPr algn="ctr" fontAlgn="ctr"/>
                      <a:r>
                        <a:rPr lang="ru-RU" sz="1100" b="1" i="0" u="none" strike="noStrike" cap="none" spc="0" baseline="0" dirty="0">
                          <a:ln>
                            <a:noFill/>
                          </a:ln>
                          <a:solidFill>
                            <a:schemeClr val="bg1"/>
                          </a:solidFill>
                          <a:effectLst/>
                          <a:uFillTx/>
                          <a:latin typeface="PF Din Text Comp Pro Medium"/>
                          <a:ea typeface="+mn-ea"/>
                          <a:cs typeface="+mn-cs"/>
                          <a:sym typeface="Calibri"/>
                        </a:rPr>
                        <a:t>Свод </a:t>
                      </a:r>
                      <a:r>
                        <a:rPr lang="ru-RU" sz="1100" b="1" i="0" u="none" strike="noStrike" cap="none" spc="0" baseline="0" dirty="0" smtClean="0">
                          <a:ln>
                            <a:noFill/>
                          </a:ln>
                          <a:solidFill>
                            <a:schemeClr val="bg1"/>
                          </a:solidFill>
                          <a:effectLst/>
                          <a:uFillTx/>
                          <a:latin typeface="PF Din Text Comp Pro Medium"/>
                          <a:ea typeface="+mn-ea"/>
                          <a:cs typeface="+mn-cs"/>
                          <a:sym typeface="Calibri"/>
                        </a:rPr>
                        <a:t>ПАО</a:t>
                      </a:r>
                    </a:p>
                    <a:p>
                      <a:pPr algn="ctr" fontAlgn="ctr"/>
                      <a:r>
                        <a:rPr lang="ru-RU" sz="1100" b="1" i="0" u="none" strike="noStrike" cap="none" spc="0" baseline="0" dirty="0" smtClean="0">
                          <a:ln>
                            <a:noFill/>
                          </a:ln>
                          <a:solidFill>
                            <a:schemeClr val="bg1"/>
                          </a:solidFill>
                          <a:effectLst/>
                          <a:uFillTx/>
                          <a:latin typeface="PF Din Text Comp Pro Medium"/>
                          <a:ea typeface="+mn-ea"/>
                          <a:cs typeface="+mn-cs"/>
                          <a:sym typeface="Calibri"/>
                        </a:rPr>
                        <a:t> «МРСК Юга»</a:t>
                      </a:r>
                      <a:endParaRPr lang="ru-RU" sz="1100" b="1" i="0" u="none" strike="noStrike" cap="none" spc="0" baseline="0" dirty="0">
                        <a:ln>
                          <a:noFill/>
                        </a:ln>
                        <a:solidFill>
                          <a:schemeClr val="bg1"/>
                        </a:solidFill>
                        <a:effectLst/>
                        <a:uFillTx/>
                        <a:latin typeface="PF Din Text Comp Pro Medium"/>
                        <a:ea typeface="+mn-ea"/>
                        <a:cs typeface="+mn-cs"/>
                        <a:sym typeface="Calibri"/>
                      </a:endParaRPr>
                    </a:p>
                  </a:txBody>
                  <a:tcPr marL="8316" marR="8316" marT="8321" marB="0" anchor="ctr">
                    <a:solidFill>
                      <a:schemeClr val="tx2"/>
                    </a:solidFill>
                  </a:tcPr>
                </a:tc>
                <a:tc gridSpan="5">
                  <a:txBody>
                    <a:bodyPr/>
                    <a:lstStyle/>
                    <a:p>
                      <a:pPr algn="ctr" fontAlgn="ctr"/>
                      <a:r>
                        <a:rPr lang="ru-RU" sz="1100" b="1" i="0" u="none" strike="noStrike" cap="none" spc="0" baseline="0" dirty="0">
                          <a:ln>
                            <a:noFill/>
                          </a:ln>
                          <a:solidFill>
                            <a:schemeClr val="bg1"/>
                          </a:solidFill>
                          <a:effectLst/>
                          <a:uFillTx/>
                          <a:latin typeface="PF Din Text Comp Pro Medium"/>
                          <a:ea typeface="+mn-ea"/>
                          <a:cs typeface="+mn-cs"/>
                          <a:sym typeface="Calibri"/>
                        </a:rPr>
                        <a:t>в </a:t>
                      </a:r>
                      <a:r>
                        <a:rPr lang="ru-RU" sz="1100" b="1" i="0" u="none" strike="noStrike" cap="none" spc="0" baseline="0" dirty="0" smtClean="0">
                          <a:ln>
                            <a:noFill/>
                          </a:ln>
                          <a:solidFill>
                            <a:schemeClr val="bg1"/>
                          </a:solidFill>
                          <a:effectLst/>
                          <a:uFillTx/>
                          <a:latin typeface="PF Din Text Comp Pro Medium"/>
                          <a:ea typeface="+mn-ea"/>
                          <a:cs typeface="+mn-cs"/>
                          <a:sym typeface="Calibri"/>
                        </a:rPr>
                        <a:t>том числе </a:t>
                      </a:r>
                      <a:r>
                        <a:rPr lang="ru-RU" sz="1100" b="1" i="0" u="none" strike="noStrike" cap="none" spc="0" baseline="0" dirty="0">
                          <a:ln>
                            <a:noFill/>
                          </a:ln>
                          <a:solidFill>
                            <a:schemeClr val="bg1"/>
                          </a:solidFill>
                          <a:effectLst/>
                          <a:uFillTx/>
                          <a:latin typeface="PF Din Text Comp Pro Medium"/>
                          <a:ea typeface="+mn-ea"/>
                          <a:cs typeface="+mn-cs"/>
                          <a:sym typeface="Calibri"/>
                        </a:rPr>
                        <a:t>по филиалам</a:t>
                      </a:r>
                    </a:p>
                  </a:txBody>
                  <a:tcPr marL="8316" marR="8316" marT="8321" marB="0" anchor="ctr">
                    <a:solidFill>
                      <a:schemeClr val="tx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75230">
                <a:tc vMerge="1">
                  <a:txBody>
                    <a:bodyPr/>
                    <a:lstStyle/>
                    <a:p>
                      <a:endParaRPr lang="ru-RU"/>
                    </a:p>
                  </a:txBody>
                  <a:tcPr/>
                </a:tc>
                <a:tc vMerge="1">
                  <a:txBody>
                    <a:bodyPr/>
                    <a:lstStyle/>
                    <a:p>
                      <a:endParaRPr lang="ru-RU"/>
                    </a:p>
                  </a:txBody>
                  <a:tcPr/>
                </a:tc>
                <a:tc>
                  <a:txBody>
                    <a:bodyPr/>
                    <a:lstStyle/>
                    <a:p>
                      <a:pPr algn="ctr" fontAlgn="ctr"/>
                      <a:r>
                        <a:rPr lang="ru-RU" sz="1100" b="1" i="0" u="none" strike="noStrike" cap="none" spc="0" baseline="0" dirty="0">
                          <a:ln>
                            <a:noFill/>
                          </a:ln>
                          <a:solidFill>
                            <a:schemeClr val="bg1"/>
                          </a:solidFill>
                          <a:effectLst/>
                          <a:uFillTx/>
                          <a:latin typeface="PF Din Text Comp Pro Medium"/>
                          <a:ea typeface="+mn-ea"/>
                          <a:cs typeface="+mn-cs"/>
                          <a:sym typeface="Calibri"/>
                        </a:rPr>
                        <a:t>Астрахань </a:t>
                      </a:r>
                      <a:r>
                        <a:rPr lang="ru-RU" sz="1100" b="1" i="0" u="none" strike="noStrike" cap="none" spc="0" baseline="0" dirty="0" err="1">
                          <a:ln>
                            <a:noFill/>
                          </a:ln>
                          <a:solidFill>
                            <a:schemeClr val="bg1"/>
                          </a:solidFill>
                          <a:effectLst/>
                          <a:uFillTx/>
                          <a:latin typeface="PF Din Text Comp Pro Medium"/>
                          <a:ea typeface="+mn-ea"/>
                          <a:cs typeface="+mn-cs"/>
                          <a:sym typeface="Calibri"/>
                        </a:rPr>
                        <a:t>энерго</a:t>
                      </a:r>
                      <a:endParaRPr lang="ru-RU" sz="1100" b="1" i="0" u="none" strike="noStrike" cap="none" spc="0" baseline="0" dirty="0">
                        <a:ln>
                          <a:noFill/>
                        </a:ln>
                        <a:solidFill>
                          <a:schemeClr val="bg1"/>
                        </a:solidFill>
                        <a:effectLst/>
                        <a:uFillTx/>
                        <a:latin typeface="PF Din Text Comp Pro Medium"/>
                        <a:ea typeface="+mn-ea"/>
                        <a:cs typeface="+mn-cs"/>
                        <a:sym typeface="Calibri"/>
                      </a:endParaRPr>
                    </a:p>
                  </a:txBody>
                  <a:tcPr marL="8316" marR="8316" marT="8321" marB="0" anchor="ctr">
                    <a:solidFill>
                      <a:schemeClr val="tx2">
                        <a:lumMod val="60000"/>
                        <a:lumOff val="40000"/>
                      </a:schemeClr>
                    </a:solidFill>
                  </a:tcPr>
                </a:tc>
                <a:tc>
                  <a:txBody>
                    <a:bodyPr/>
                    <a:lstStyle/>
                    <a:p>
                      <a:pPr algn="ctr" fontAlgn="ctr"/>
                      <a:r>
                        <a:rPr lang="ru-RU" sz="1100" b="1" i="0" u="none" strike="noStrike" cap="none" spc="0" baseline="0" dirty="0">
                          <a:ln>
                            <a:noFill/>
                          </a:ln>
                          <a:solidFill>
                            <a:schemeClr val="bg1"/>
                          </a:solidFill>
                          <a:effectLst/>
                          <a:uFillTx/>
                          <a:latin typeface="PF Din Text Comp Pro Medium"/>
                          <a:ea typeface="+mn-ea"/>
                          <a:cs typeface="+mn-cs"/>
                          <a:sym typeface="Calibri"/>
                        </a:rPr>
                        <a:t>Волгоград </a:t>
                      </a:r>
                      <a:r>
                        <a:rPr lang="ru-RU" sz="1100" b="1" i="0" u="none" strike="noStrike" cap="none" spc="0" baseline="0" dirty="0" err="1">
                          <a:ln>
                            <a:noFill/>
                          </a:ln>
                          <a:solidFill>
                            <a:schemeClr val="bg1"/>
                          </a:solidFill>
                          <a:effectLst/>
                          <a:uFillTx/>
                          <a:latin typeface="PF Din Text Comp Pro Medium"/>
                          <a:ea typeface="+mn-ea"/>
                          <a:cs typeface="+mn-cs"/>
                          <a:sym typeface="Calibri"/>
                        </a:rPr>
                        <a:t>энерго</a:t>
                      </a:r>
                      <a:endParaRPr lang="ru-RU" sz="1100" b="1" i="0" u="none" strike="noStrike" cap="none" spc="0" baseline="0" dirty="0">
                        <a:ln>
                          <a:noFill/>
                        </a:ln>
                        <a:solidFill>
                          <a:schemeClr val="bg1"/>
                        </a:solidFill>
                        <a:effectLst/>
                        <a:uFillTx/>
                        <a:latin typeface="PF Din Text Comp Pro Medium"/>
                        <a:ea typeface="+mn-ea"/>
                        <a:cs typeface="+mn-cs"/>
                        <a:sym typeface="Calibri"/>
                      </a:endParaRPr>
                    </a:p>
                  </a:txBody>
                  <a:tcPr marL="8316" marR="8316" marT="8321" marB="0" anchor="ctr">
                    <a:solidFill>
                      <a:schemeClr val="tx2">
                        <a:lumMod val="60000"/>
                        <a:lumOff val="40000"/>
                      </a:schemeClr>
                    </a:solidFill>
                  </a:tcPr>
                </a:tc>
                <a:tc>
                  <a:txBody>
                    <a:bodyPr/>
                    <a:lstStyle/>
                    <a:p>
                      <a:pPr algn="ctr" fontAlgn="ctr"/>
                      <a:r>
                        <a:rPr lang="ru-RU" sz="1100" b="1" i="0" u="none" strike="noStrike" cap="none" spc="0" baseline="0" dirty="0" err="1">
                          <a:ln>
                            <a:noFill/>
                          </a:ln>
                          <a:solidFill>
                            <a:schemeClr val="bg1"/>
                          </a:solidFill>
                          <a:effectLst/>
                          <a:uFillTx/>
                          <a:latin typeface="PF Din Text Comp Pro Medium"/>
                          <a:ea typeface="+mn-ea"/>
                          <a:cs typeface="+mn-cs"/>
                          <a:sym typeface="Calibri"/>
                        </a:rPr>
                        <a:t>Калм</a:t>
                      </a:r>
                      <a:r>
                        <a:rPr lang="ru-RU" sz="1100" b="1" i="0" u="none" strike="noStrike" cap="none" spc="0" baseline="0" dirty="0">
                          <a:ln>
                            <a:noFill/>
                          </a:ln>
                          <a:solidFill>
                            <a:schemeClr val="bg1"/>
                          </a:solidFill>
                          <a:effectLst/>
                          <a:uFillTx/>
                          <a:latin typeface="PF Din Text Comp Pro Medium"/>
                          <a:ea typeface="+mn-ea"/>
                          <a:cs typeface="+mn-cs"/>
                          <a:sym typeface="Calibri"/>
                        </a:rPr>
                        <a:t/>
                      </a:r>
                      <a:br>
                        <a:rPr lang="ru-RU" sz="1100" b="1" i="0" u="none" strike="noStrike" cap="none" spc="0" baseline="0" dirty="0">
                          <a:ln>
                            <a:noFill/>
                          </a:ln>
                          <a:solidFill>
                            <a:schemeClr val="bg1"/>
                          </a:solidFill>
                          <a:effectLst/>
                          <a:uFillTx/>
                          <a:latin typeface="PF Din Text Comp Pro Medium"/>
                          <a:ea typeface="+mn-ea"/>
                          <a:cs typeface="+mn-cs"/>
                          <a:sym typeface="Calibri"/>
                        </a:rPr>
                      </a:br>
                      <a:r>
                        <a:rPr lang="ru-RU" sz="1100" b="1" i="0" u="none" strike="noStrike" cap="none" spc="0" baseline="0" dirty="0" err="1">
                          <a:ln>
                            <a:noFill/>
                          </a:ln>
                          <a:solidFill>
                            <a:schemeClr val="bg1"/>
                          </a:solidFill>
                          <a:effectLst/>
                          <a:uFillTx/>
                          <a:latin typeface="PF Din Text Comp Pro Medium"/>
                          <a:ea typeface="+mn-ea"/>
                          <a:cs typeface="+mn-cs"/>
                          <a:sym typeface="Calibri"/>
                        </a:rPr>
                        <a:t>энерго</a:t>
                      </a:r>
                      <a:endParaRPr lang="ru-RU" sz="1100" b="1" i="0" u="none" strike="noStrike" cap="none" spc="0" baseline="0" dirty="0">
                        <a:ln>
                          <a:noFill/>
                        </a:ln>
                        <a:solidFill>
                          <a:schemeClr val="bg1"/>
                        </a:solidFill>
                        <a:effectLst/>
                        <a:uFillTx/>
                        <a:latin typeface="PF Din Text Comp Pro Medium"/>
                        <a:ea typeface="+mn-ea"/>
                        <a:cs typeface="+mn-cs"/>
                        <a:sym typeface="Calibri"/>
                      </a:endParaRPr>
                    </a:p>
                  </a:txBody>
                  <a:tcPr marL="8316" marR="8316" marT="8321" marB="0" anchor="ctr">
                    <a:solidFill>
                      <a:schemeClr val="tx2">
                        <a:lumMod val="60000"/>
                        <a:lumOff val="40000"/>
                      </a:schemeClr>
                    </a:solidFill>
                  </a:tcPr>
                </a:tc>
                <a:tc>
                  <a:txBody>
                    <a:bodyPr/>
                    <a:lstStyle/>
                    <a:p>
                      <a:pPr algn="ctr" fontAlgn="ctr"/>
                      <a:r>
                        <a:rPr lang="ru-RU" sz="1100" b="1" i="0" u="none" strike="noStrike" cap="none" spc="0" baseline="0" dirty="0">
                          <a:ln>
                            <a:noFill/>
                          </a:ln>
                          <a:solidFill>
                            <a:schemeClr val="bg1"/>
                          </a:solidFill>
                          <a:effectLst/>
                          <a:uFillTx/>
                          <a:latin typeface="PF Din Text Comp Pro Medium"/>
                          <a:ea typeface="+mn-ea"/>
                          <a:cs typeface="+mn-cs"/>
                          <a:sym typeface="Calibri"/>
                        </a:rPr>
                        <a:t>Ростов</a:t>
                      </a:r>
                      <a:br>
                        <a:rPr lang="ru-RU" sz="1100" b="1" i="0" u="none" strike="noStrike" cap="none" spc="0" baseline="0" dirty="0">
                          <a:ln>
                            <a:noFill/>
                          </a:ln>
                          <a:solidFill>
                            <a:schemeClr val="bg1"/>
                          </a:solidFill>
                          <a:effectLst/>
                          <a:uFillTx/>
                          <a:latin typeface="PF Din Text Comp Pro Medium"/>
                          <a:ea typeface="+mn-ea"/>
                          <a:cs typeface="+mn-cs"/>
                          <a:sym typeface="Calibri"/>
                        </a:rPr>
                      </a:br>
                      <a:r>
                        <a:rPr lang="ru-RU" sz="1100" b="1" i="0" u="none" strike="noStrike" cap="none" spc="0" baseline="0" dirty="0" err="1">
                          <a:ln>
                            <a:noFill/>
                          </a:ln>
                          <a:solidFill>
                            <a:schemeClr val="bg1"/>
                          </a:solidFill>
                          <a:effectLst/>
                          <a:uFillTx/>
                          <a:latin typeface="PF Din Text Comp Pro Medium"/>
                          <a:ea typeface="+mn-ea"/>
                          <a:cs typeface="+mn-cs"/>
                          <a:sym typeface="Calibri"/>
                        </a:rPr>
                        <a:t>энерго</a:t>
                      </a:r>
                      <a:endParaRPr lang="ru-RU" sz="1100" b="1" i="0" u="none" strike="noStrike" cap="none" spc="0" baseline="0" dirty="0">
                        <a:ln>
                          <a:noFill/>
                        </a:ln>
                        <a:solidFill>
                          <a:schemeClr val="bg1"/>
                        </a:solidFill>
                        <a:effectLst/>
                        <a:uFillTx/>
                        <a:latin typeface="PF Din Text Comp Pro Medium"/>
                        <a:ea typeface="+mn-ea"/>
                        <a:cs typeface="+mn-cs"/>
                        <a:sym typeface="Calibri"/>
                      </a:endParaRPr>
                    </a:p>
                  </a:txBody>
                  <a:tcPr marL="8316" marR="8316" marT="8321" marB="0" anchor="ctr">
                    <a:solidFill>
                      <a:schemeClr val="tx2">
                        <a:lumMod val="60000"/>
                        <a:lumOff val="40000"/>
                      </a:schemeClr>
                    </a:solidFill>
                  </a:tcPr>
                </a:tc>
                <a:tc>
                  <a:txBody>
                    <a:bodyPr/>
                    <a:lstStyle/>
                    <a:p>
                      <a:pPr algn="ctr" fontAlgn="ctr"/>
                      <a:r>
                        <a:rPr lang="ru-RU" sz="1100" b="1" i="0" u="none" strike="noStrike" cap="none" spc="0" baseline="0" dirty="0">
                          <a:ln>
                            <a:noFill/>
                          </a:ln>
                          <a:solidFill>
                            <a:schemeClr val="bg1"/>
                          </a:solidFill>
                          <a:effectLst/>
                          <a:uFillTx/>
                          <a:latin typeface="PF Din Text Comp Pro Medium"/>
                          <a:ea typeface="+mn-ea"/>
                          <a:cs typeface="+mn-cs"/>
                          <a:sym typeface="Calibri"/>
                        </a:rPr>
                        <a:t>Кубань</a:t>
                      </a:r>
                      <a:br>
                        <a:rPr lang="ru-RU" sz="1100" b="1" i="0" u="none" strike="noStrike" cap="none" spc="0" baseline="0" dirty="0">
                          <a:ln>
                            <a:noFill/>
                          </a:ln>
                          <a:solidFill>
                            <a:schemeClr val="bg1"/>
                          </a:solidFill>
                          <a:effectLst/>
                          <a:uFillTx/>
                          <a:latin typeface="PF Din Text Comp Pro Medium"/>
                          <a:ea typeface="+mn-ea"/>
                          <a:cs typeface="+mn-cs"/>
                          <a:sym typeface="Calibri"/>
                        </a:rPr>
                      </a:br>
                      <a:r>
                        <a:rPr lang="ru-RU" sz="1100" b="1" i="0" u="none" strike="noStrike" cap="none" spc="0" baseline="0" dirty="0" err="1">
                          <a:ln>
                            <a:noFill/>
                          </a:ln>
                          <a:solidFill>
                            <a:schemeClr val="bg1"/>
                          </a:solidFill>
                          <a:effectLst/>
                          <a:uFillTx/>
                          <a:latin typeface="PF Din Text Comp Pro Medium"/>
                          <a:ea typeface="+mn-ea"/>
                          <a:cs typeface="+mn-cs"/>
                          <a:sym typeface="Calibri"/>
                        </a:rPr>
                        <a:t>энерго</a:t>
                      </a:r>
                      <a:endParaRPr lang="ru-RU" sz="1100" b="1" i="0" u="none" strike="noStrike" cap="none" spc="0" baseline="0" dirty="0">
                        <a:ln>
                          <a:noFill/>
                        </a:ln>
                        <a:solidFill>
                          <a:schemeClr val="bg1"/>
                        </a:solidFill>
                        <a:effectLst/>
                        <a:uFillTx/>
                        <a:latin typeface="PF Din Text Comp Pro Medium"/>
                        <a:ea typeface="+mn-ea"/>
                        <a:cs typeface="+mn-cs"/>
                        <a:sym typeface="Calibri"/>
                      </a:endParaRPr>
                    </a:p>
                  </a:txBody>
                  <a:tcPr marL="8316" marR="8316" marT="8321" marB="0" anchor="ctr">
                    <a:solidFill>
                      <a:schemeClr val="tx2">
                        <a:lumMod val="60000"/>
                        <a:lumOff val="40000"/>
                      </a:schemeClr>
                    </a:solidFill>
                  </a:tcPr>
                </a:tc>
                <a:extLst>
                  <a:ext uri="{0D108BD9-81ED-4DB2-BD59-A6C34878D82A}">
                    <a16:rowId xmlns:a16="http://schemas.microsoft.com/office/drawing/2014/main" val="10001"/>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Выручка, в т</a:t>
                      </a:r>
                      <a:r>
                        <a:rPr lang="ru-RU" sz="1100" b="0" i="0" u="none" strike="noStrike" cap="none" spc="0" baseline="0" dirty="0" smtClean="0">
                          <a:ln>
                            <a:noFill/>
                          </a:ln>
                          <a:solidFill>
                            <a:schemeClr val="dk1"/>
                          </a:solidFill>
                          <a:effectLst/>
                          <a:uFillTx/>
                          <a:latin typeface="PF Din Text Comp Pro Medium"/>
                          <a:ea typeface="+mn-ea"/>
                          <a:cs typeface="+mn-cs"/>
                          <a:sym typeface="Calibri"/>
                        </a:rPr>
                        <a:t>. ч</a:t>
                      </a:r>
                      <a:r>
                        <a:rPr lang="ru-RU" sz="1100" b="0" i="0" u="none" strike="noStrike" cap="none" spc="0" baseline="0" dirty="0">
                          <a:ln>
                            <a:noFill/>
                          </a:ln>
                          <a:solidFill>
                            <a:schemeClr val="dk1"/>
                          </a:solidFill>
                          <a:effectLst/>
                          <a:uFillTx/>
                          <a:latin typeface="PF Din Text Comp Pro Medium"/>
                          <a:ea typeface="+mn-ea"/>
                          <a:cs typeface="+mn-cs"/>
                          <a:sym typeface="Calibri"/>
                        </a:rPr>
                        <a:t>.</a:t>
                      </a:r>
                    </a:p>
                  </a:txBody>
                  <a:tcPr marL="8316" marR="8316" marT="8321"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26 934 502</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3 903 156</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7 785 194</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726 255</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13 650 722</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35 423</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3"/>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от услуг по передаче электроэнергии</a:t>
                      </a:r>
                    </a:p>
                  </a:txBody>
                  <a:tcPr marL="224549" marR="8316" marT="8321"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25 892 051</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3 903 156</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7 785 194</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726 255</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13 477 446</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0004"/>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от услуг по технологическому присоединению</a:t>
                      </a:r>
                    </a:p>
                  </a:txBody>
                  <a:tcPr marL="224549" marR="8316" marT="8321"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185 597</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70 818</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12 454</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1 943</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100 383</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0005"/>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прочая деятельность</a:t>
                      </a:r>
                    </a:p>
                  </a:txBody>
                  <a:tcPr marL="224549" marR="8316" marT="8321"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202 120</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36 005</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30 332</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17 761</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72 893</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35 423</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6"/>
                  </a:ext>
                </a:extLst>
              </a:tr>
              <a:tr h="251764">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 </a:t>
                      </a:r>
                      <a:r>
                        <a:rPr lang="ru-RU" sz="1100" b="0" i="0" u="none" strike="noStrike" cap="none" spc="0" baseline="0" dirty="0" smtClean="0">
                          <a:ln>
                            <a:noFill/>
                          </a:ln>
                          <a:solidFill>
                            <a:schemeClr val="dk1"/>
                          </a:solidFill>
                          <a:effectLst/>
                          <a:uFillTx/>
                          <a:latin typeface="PF Din Text Comp Pro Medium"/>
                          <a:ea typeface="+mn-ea"/>
                          <a:cs typeface="+mn-cs"/>
                          <a:sym typeface="Calibri"/>
                        </a:rPr>
                        <a:t>      выручка от продажи электроэнергии</a:t>
                      </a:r>
                      <a:endParaRPr lang="ru-RU" sz="1100" b="0" i="0" u="none" strike="noStrike" cap="none" spc="0" baseline="0" dirty="0">
                        <a:ln>
                          <a:noFill/>
                        </a:ln>
                        <a:solidFill>
                          <a:schemeClr val="dk1"/>
                        </a:solidFill>
                        <a:effectLst/>
                        <a:uFillTx/>
                        <a:latin typeface="PF Din Text Comp Pro Medium"/>
                        <a:ea typeface="+mn-ea"/>
                        <a:cs typeface="+mn-cs"/>
                        <a:sym typeface="Calibri"/>
                      </a:endParaRPr>
                    </a:p>
                  </a:txBody>
                  <a:tcPr marL="8316" marR="8316" marT="8321"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654 733</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649 601</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tc>
                  <a:txBody>
                    <a:bodyPr/>
                    <a:lstStyle/>
                    <a:p>
                      <a:pPr algn="ctr" fontAlgn="b"/>
                      <a:r>
                        <a:rPr lang="ru-RU" sz="1100" b="0" i="0" u="none" strike="noStrike" dirty="0" smtClean="0">
                          <a:solidFill>
                            <a:srgbClr val="000000"/>
                          </a:solidFill>
                          <a:effectLst/>
                          <a:latin typeface="PFDinTextCondPro-Light"/>
                        </a:rPr>
                        <a:t>0</a:t>
                      </a:r>
                      <a:r>
                        <a:rPr lang="ru-RU" sz="1100" b="0" i="0" u="none" strike="noStrike" dirty="0">
                          <a:solidFill>
                            <a:srgbClr val="000000"/>
                          </a:solidFill>
                          <a:effectLst/>
                          <a:latin typeface="PFDinTextCondPro-Light"/>
                        </a:rPr>
                        <a:t> </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7"/>
                  </a:ext>
                </a:extLst>
              </a:tr>
              <a:tr h="343234">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Затраты на производство и реализацию продукции</a:t>
                      </a:r>
                    </a:p>
                  </a:txBody>
                  <a:tcPr marL="8316" marR="8316" marT="8321"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22 914 870</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3 285 041</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6 797 681</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1 486 615</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11 306 213</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23 599</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8"/>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Материальные затраты, всего</a:t>
                      </a:r>
                    </a:p>
                  </a:txBody>
                  <a:tcPr marL="8316" marR="8316" marT="8321"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5 988 683</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1 212 339</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1 574 788</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569 946</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2 622 465</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1 913</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9"/>
                  </a:ext>
                </a:extLst>
              </a:tr>
              <a:tr h="34323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100" b="0" i="0" u="none" strike="noStrike" cap="none" spc="0" baseline="0" dirty="0" smtClean="0">
                          <a:ln>
                            <a:noFill/>
                          </a:ln>
                          <a:solidFill>
                            <a:schemeClr val="dk1"/>
                          </a:solidFill>
                          <a:effectLst/>
                          <a:uFillTx/>
                          <a:latin typeface="PF Din Text Comp Pro Medium"/>
                          <a:ea typeface="+mn-ea"/>
                          <a:cs typeface="+mn-cs"/>
                          <a:sym typeface="Calibri"/>
                        </a:rPr>
                        <a:t>Покупная электроэнергия для реализации конечным потребителям</a:t>
                      </a:r>
                      <a:endParaRPr lang="ru-RU" sz="1100" b="0" i="0" u="none" strike="noStrike" cap="none" spc="0" baseline="0" dirty="0">
                        <a:ln>
                          <a:noFill/>
                        </a:ln>
                        <a:solidFill>
                          <a:schemeClr val="dk1"/>
                        </a:solidFill>
                        <a:effectLst/>
                        <a:uFillTx/>
                        <a:latin typeface="PF Din Text Comp Pro Medium"/>
                        <a:ea typeface="+mn-ea"/>
                        <a:cs typeface="+mn-cs"/>
                        <a:sym typeface="Calibri"/>
                      </a:endParaRPr>
                    </a:p>
                  </a:txBody>
                  <a:tcPr marL="224549" marR="8316" marT="8321"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220 915</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tc>
                  <a:txBody>
                    <a:bodyPr/>
                    <a:lstStyle/>
                    <a:p>
                      <a:pPr algn="ctr" fontAlgn="b"/>
                      <a:r>
                        <a:rPr lang="ru-RU" sz="1100" b="0" i="0" u="none" strike="noStrike" dirty="0" smtClean="0">
                          <a:solidFill>
                            <a:srgbClr val="000000"/>
                          </a:solidFill>
                          <a:effectLst/>
                          <a:latin typeface="PFDinTextCondPro-Light"/>
                        </a:rPr>
                        <a:t>0</a:t>
                      </a:r>
                      <a:r>
                        <a:rPr lang="ru-RU" sz="1100" b="0" i="0" u="none" strike="noStrike" dirty="0">
                          <a:solidFill>
                            <a:srgbClr val="000000"/>
                          </a:solidFill>
                          <a:effectLst/>
                          <a:latin typeface="PFDinTextCondPro-Light"/>
                        </a:rPr>
                        <a:t> </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213 829</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tc>
                  <a:txBody>
                    <a:bodyPr/>
                    <a:lstStyle/>
                    <a:p>
                      <a:pPr algn="ctr" fontAlgn="b"/>
                      <a:r>
                        <a:rPr lang="ru-RU" sz="1100" b="0" i="0" u="none" strike="noStrike" dirty="0" smtClean="0">
                          <a:solidFill>
                            <a:srgbClr val="000000"/>
                          </a:solidFill>
                          <a:effectLst/>
                          <a:latin typeface="PFDinTextCondPro-Light"/>
                        </a:rPr>
                        <a:t>0</a:t>
                      </a:r>
                      <a:r>
                        <a:rPr lang="ru-RU" sz="1100" b="0" i="0" u="none" strike="noStrike" dirty="0">
                          <a:solidFill>
                            <a:srgbClr val="000000"/>
                          </a:solidFill>
                          <a:effectLst/>
                          <a:latin typeface="PFDinTextCondPro-Light"/>
                        </a:rPr>
                        <a:t> </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0"/>
                  </a:ext>
                </a:extLst>
              </a:tr>
              <a:tr h="343234">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Покупная электроэнергия на компенсацию потерь</a:t>
                      </a:r>
                    </a:p>
                  </a:txBody>
                  <a:tcPr marL="224549" marR="8316" marT="8321"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4 720 683</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1 053 864</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1 244 140</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276 720</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2 145 959</a:t>
                      </a:r>
                    </a:p>
                  </a:txBody>
                  <a:tcPr marL="9525" marR="9525" marT="9525" marB="0" anchor="b">
                    <a:solidFill>
                      <a:schemeClr val="accent1">
                        <a:lumMod val="20000"/>
                        <a:lumOff val="80000"/>
                      </a:schemeClr>
                    </a:solidFill>
                  </a:tcPr>
                </a:tc>
                <a:tc>
                  <a:txBody>
                    <a:bodyPr/>
                    <a:lstStyle/>
                    <a:p>
                      <a:pPr algn="ctr" fontAlgn="b"/>
                      <a:r>
                        <a:rPr lang="ru-RU" sz="1100" b="0" i="0" u="none" strike="noStrike" dirty="0" smtClean="0">
                          <a:solidFill>
                            <a:srgbClr val="000000"/>
                          </a:solidFill>
                          <a:effectLst/>
                          <a:latin typeface="PFDinTextCondPro-Light"/>
                        </a:rPr>
                        <a:t>0</a:t>
                      </a:r>
                      <a:r>
                        <a:rPr lang="ru-RU" sz="1100" b="0" i="0" u="none" strike="noStrike" dirty="0">
                          <a:solidFill>
                            <a:srgbClr val="000000"/>
                          </a:solidFill>
                          <a:effectLst/>
                          <a:latin typeface="PFDinTextCondPro-Light"/>
                        </a:rPr>
                        <a:t> </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1"/>
                  </a:ext>
                </a:extLst>
              </a:tr>
              <a:tr h="357364">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Покупная энергия на производственные и хозяйственные нужды</a:t>
                      </a:r>
                    </a:p>
                  </a:txBody>
                  <a:tcPr marL="224549" marR="8316" marT="8321"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176 436</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17 953</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56 731</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7 393</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92 346</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1 898</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2"/>
                  </a:ext>
                </a:extLst>
              </a:tr>
              <a:tr h="187611">
                <a:tc>
                  <a:txBody>
                    <a:bodyPr/>
                    <a:lstStyle/>
                    <a:p>
                      <a:pPr algn="l" fontAlgn="ctr"/>
                      <a:r>
                        <a:rPr lang="en-US" sz="1100" b="0" i="0" u="none" strike="noStrike" cap="none" spc="0" baseline="0" dirty="0">
                          <a:ln>
                            <a:noFill/>
                          </a:ln>
                          <a:solidFill>
                            <a:schemeClr val="dk1"/>
                          </a:solidFill>
                          <a:effectLst/>
                          <a:uFillTx/>
                          <a:latin typeface="PF Din Text Comp Pro Medium"/>
                          <a:ea typeface="+mn-ea"/>
                          <a:cs typeface="+mn-cs"/>
                          <a:sym typeface="Calibri"/>
                        </a:rPr>
                        <a:t>C</a:t>
                      </a:r>
                      <a:r>
                        <a:rPr lang="ru-RU" sz="1100" b="0" i="0" u="none" strike="noStrike" cap="none" spc="0" baseline="0" dirty="0" err="1">
                          <a:ln>
                            <a:noFill/>
                          </a:ln>
                          <a:solidFill>
                            <a:schemeClr val="dk1"/>
                          </a:solidFill>
                          <a:effectLst/>
                          <a:uFillTx/>
                          <a:latin typeface="PF Din Text Comp Pro Medium"/>
                          <a:ea typeface="+mn-ea"/>
                          <a:cs typeface="+mn-cs"/>
                          <a:sym typeface="Calibri"/>
                        </a:rPr>
                        <a:t>ырье</a:t>
                      </a:r>
                      <a:r>
                        <a:rPr lang="ru-RU" sz="1100" b="0" i="0" u="none" strike="noStrike" cap="none" spc="0" baseline="0" dirty="0">
                          <a:ln>
                            <a:noFill/>
                          </a:ln>
                          <a:solidFill>
                            <a:schemeClr val="dk1"/>
                          </a:solidFill>
                          <a:effectLst/>
                          <a:uFillTx/>
                          <a:latin typeface="PF Din Text Comp Pro Medium"/>
                          <a:ea typeface="+mn-ea"/>
                          <a:cs typeface="+mn-cs"/>
                          <a:sym typeface="Calibri"/>
                        </a:rPr>
                        <a:t> и материалы</a:t>
                      </a:r>
                    </a:p>
                  </a:txBody>
                  <a:tcPr marL="224549" marR="8316" marT="8321"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870 649</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140 522</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273 918</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72 004</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384 159</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16</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3"/>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Работы и услуги производственного характера  </a:t>
                      </a:r>
                    </a:p>
                  </a:txBody>
                  <a:tcPr marL="8316" marR="8316" marT="8321"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8 147 828</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627 441</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2 618 279</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167 822</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4 726 443</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200</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4"/>
                  </a:ext>
                </a:extLst>
              </a:tr>
              <a:tr h="343234">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Услуги подрядчиков по обслуживанию и ремонту</a:t>
                      </a:r>
                    </a:p>
                  </a:txBody>
                  <a:tcPr marL="224549" marR="8316" marT="8321"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153 585</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18 412</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38 467</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3 358</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85 610</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94</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5"/>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Услуги сетевых компаний по передаче э/э</a:t>
                      </a:r>
                    </a:p>
                  </a:txBody>
                  <a:tcPr marL="224549" marR="8316" marT="8321"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7 492 663</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466 709</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2 450 938</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156 637</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4 418 378</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6"/>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 - услуги "ФСК ЕЭС"</a:t>
                      </a:r>
                    </a:p>
                  </a:txBody>
                  <a:tcPr marL="224549" marR="8316" marT="8321"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5 081 889</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225 504</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1 846 552</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156 637</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2 853 195</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7"/>
                  </a:ext>
                </a:extLst>
              </a:tr>
              <a:tr h="343234">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 - услуги распределительных сетевых компаний</a:t>
                      </a:r>
                    </a:p>
                  </a:txBody>
                  <a:tcPr marL="224549" marR="8316" marT="8321"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2 410 773</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241 205</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604 385</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0</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1 565 183</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8"/>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Прочие услуги производственного характера</a:t>
                      </a:r>
                    </a:p>
                  </a:txBody>
                  <a:tcPr marL="224549" marR="8316" marT="8321"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501 581</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142 319</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128 874</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7 827</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222 455</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106</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9"/>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Затраты на оплату труда</a:t>
                      </a:r>
                    </a:p>
                  </a:txBody>
                  <a:tcPr marL="8316" marR="8316" marT="8321"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4 497 769</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701 852</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1 496 141</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386 476</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1 910 184</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2 543</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20"/>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Страховые взносы</a:t>
                      </a:r>
                    </a:p>
                  </a:txBody>
                  <a:tcPr marL="8316" marR="8316" marT="8321"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1 369 845</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214 928</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454 413</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118 214</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581 368</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748</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21"/>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Отчисления на НПО (НПФ энергетики)</a:t>
                      </a:r>
                    </a:p>
                  </a:txBody>
                  <a:tcPr marL="8316" marR="8316" marT="8321" marB="0" anchor="ctr">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0</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 </a:t>
                      </a:r>
                      <a:r>
                        <a:rPr lang="ru-RU" sz="1100" b="0" i="0" u="none" strike="noStrike" dirty="0" smtClean="0">
                          <a:solidFill>
                            <a:srgbClr val="000000"/>
                          </a:solidFill>
                          <a:effectLst/>
                          <a:latin typeface="PFDinTextCondPro-Light"/>
                        </a:rPr>
                        <a:t>0</a:t>
                      </a:r>
                      <a:endParaRPr lang="ru-RU" sz="1100" b="0" i="0" u="none" strike="noStrike" dirty="0">
                        <a:solidFill>
                          <a:srgbClr val="000000"/>
                        </a:solidFill>
                        <a:effectLst/>
                        <a:latin typeface="PFDinTextCondPro-Light"/>
                      </a:endParaRP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0</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22"/>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Амортизация основных средств и НМА</a:t>
                      </a:r>
                    </a:p>
                  </a:txBody>
                  <a:tcPr marL="8316" marR="8316" marT="8321"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1 974 200</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339 144</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399 292</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165 484</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1 069 178</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1 083</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23"/>
                  </a:ext>
                </a:extLst>
              </a:tr>
              <a:tr h="187611">
                <a:tc>
                  <a:txBody>
                    <a:bodyPr/>
                    <a:lstStyle/>
                    <a:p>
                      <a:pPr algn="l" fontAlgn="b"/>
                      <a:r>
                        <a:rPr lang="ru-RU" sz="1100" b="0" i="0" u="none" strike="noStrike" cap="none" spc="0" baseline="0" dirty="0">
                          <a:ln>
                            <a:noFill/>
                          </a:ln>
                          <a:solidFill>
                            <a:schemeClr val="dk1"/>
                          </a:solidFill>
                          <a:effectLst/>
                          <a:uFillTx/>
                          <a:latin typeface="PF Din Text Comp Pro Medium"/>
                          <a:ea typeface="+mn-ea"/>
                          <a:cs typeface="+mn-cs"/>
                          <a:sym typeface="Calibri"/>
                        </a:rPr>
                        <a:t>Прочие затраты</a:t>
                      </a:r>
                    </a:p>
                  </a:txBody>
                  <a:tcPr marL="8316" marR="8316" marT="8321" marB="0" anchor="ctr">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936 545</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189 336</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254 767</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78 672</a:t>
                      </a:r>
                    </a:p>
                  </a:txBody>
                  <a:tcPr marL="9525" marR="9525" marT="9525" marB="0" anchor="b">
                    <a:solidFill>
                      <a:schemeClr val="accent1">
                        <a:lumMod val="20000"/>
                        <a:lumOff val="80000"/>
                      </a:schemeClr>
                    </a:solidFill>
                  </a:tcPr>
                </a:tc>
                <a:tc>
                  <a:txBody>
                    <a:bodyPr/>
                    <a:lstStyle/>
                    <a:p>
                      <a:pPr algn="ctr" fontAlgn="b"/>
                      <a:r>
                        <a:rPr lang="ru-RU" sz="1100" b="0" i="0" u="none" strike="noStrike">
                          <a:solidFill>
                            <a:srgbClr val="000000"/>
                          </a:solidFill>
                          <a:effectLst/>
                          <a:latin typeface="PFDinTextCondPro-Light"/>
                        </a:rPr>
                        <a:t>396 575</a:t>
                      </a:r>
                    </a:p>
                  </a:txBody>
                  <a:tcPr marL="9525" marR="9525" marT="9525" marB="0" anchor="b">
                    <a:solidFill>
                      <a:schemeClr val="accent1">
                        <a:lumMod val="20000"/>
                        <a:lumOff val="80000"/>
                      </a:schemeClr>
                    </a:solidFill>
                  </a:tcPr>
                </a:tc>
                <a:tc>
                  <a:txBody>
                    <a:bodyPr/>
                    <a:lstStyle/>
                    <a:p>
                      <a:pPr algn="ctr" fontAlgn="b"/>
                      <a:r>
                        <a:rPr lang="ru-RU" sz="1100" b="0" i="0" u="none" strike="noStrike" dirty="0">
                          <a:solidFill>
                            <a:srgbClr val="000000"/>
                          </a:solidFill>
                          <a:effectLst/>
                          <a:latin typeface="PFDinTextCondPro-Light"/>
                        </a:rPr>
                        <a:t>17 111</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421862489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28</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ОСНОВНЫЕ ФИНАНСОВО-ЭКОНОМИЧЕСКИЕ ПОКАЗАТЕЛИ</a:t>
            </a:r>
            <a:endParaRPr lang="ru-RU" dirty="0"/>
          </a:p>
        </p:txBody>
      </p:sp>
      <p:graphicFrame>
        <p:nvGraphicFramePr>
          <p:cNvPr id="7" name="Таблица 6"/>
          <p:cNvGraphicFramePr>
            <a:graphicFrameLocks noGrp="1"/>
          </p:cNvGraphicFramePr>
          <p:nvPr>
            <p:extLst/>
          </p:nvPr>
        </p:nvGraphicFramePr>
        <p:xfrm>
          <a:off x="934497" y="2260882"/>
          <a:ext cx="7575022" cy="2210635"/>
        </p:xfrm>
        <a:graphic>
          <a:graphicData uri="http://schemas.openxmlformats.org/drawingml/2006/table">
            <a:tbl>
              <a:tblPr>
                <a:tableStyleId>{5C22544A-7EE6-4342-B048-85BDC9FD1C3A}</a:tableStyleId>
              </a:tblPr>
              <a:tblGrid>
                <a:gridCol w="4162850">
                  <a:extLst>
                    <a:ext uri="{9D8B030D-6E8A-4147-A177-3AD203B41FA5}">
                      <a16:colId xmlns:a16="http://schemas.microsoft.com/office/drawing/2014/main" val="20000"/>
                    </a:ext>
                  </a:extLst>
                </a:gridCol>
                <a:gridCol w="1637842">
                  <a:extLst>
                    <a:ext uri="{9D8B030D-6E8A-4147-A177-3AD203B41FA5}">
                      <a16:colId xmlns:a16="http://schemas.microsoft.com/office/drawing/2014/main" val="20001"/>
                    </a:ext>
                  </a:extLst>
                </a:gridCol>
                <a:gridCol w="1774330">
                  <a:extLst>
                    <a:ext uri="{9D8B030D-6E8A-4147-A177-3AD203B41FA5}">
                      <a16:colId xmlns:a16="http://schemas.microsoft.com/office/drawing/2014/main" val="20002"/>
                    </a:ext>
                  </a:extLst>
                </a:gridCol>
              </a:tblGrid>
              <a:tr h="838138">
                <a:tc>
                  <a:txBody>
                    <a:bodyPr/>
                    <a:lstStyle/>
                    <a:p>
                      <a:pPr algn="ctr" fontAlgn="ctr"/>
                      <a:r>
                        <a:rPr lang="ru-RU" sz="1200" b="1" i="0" u="none" strike="noStrike" cap="none" spc="0" baseline="0" dirty="0">
                          <a:ln>
                            <a:noFill/>
                          </a:ln>
                          <a:solidFill>
                            <a:schemeClr val="bg1"/>
                          </a:solidFill>
                          <a:effectLst/>
                          <a:uFillTx/>
                          <a:latin typeface="PFDinTextCondPro-Light"/>
                          <a:ea typeface="+mn-ea"/>
                          <a:cs typeface="+mn-cs"/>
                          <a:sym typeface="Calibri"/>
                        </a:rPr>
                        <a:t>Показатели</a:t>
                      </a:r>
                    </a:p>
                  </a:txBody>
                  <a:tcPr marL="9525" marR="9525" marT="9527" marB="0" anchor="ctr">
                    <a:solidFill>
                      <a:schemeClr val="tx2"/>
                    </a:solidFill>
                  </a:tcPr>
                </a:tc>
                <a:tc>
                  <a:txBody>
                    <a:bodyPr/>
                    <a:lstStyle/>
                    <a:p>
                      <a:pPr algn="ctr" fontAlgn="ctr"/>
                      <a:r>
                        <a:rPr lang="ru-RU" sz="1200" b="1" i="0" u="none" strike="noStrike" cap="none" spc="0" baseline="0" dirty="0" smtClean="0">
                          <a:ln>
                            <a:noFill/>
                          </a:ln>
                          <a:solidFill>
                            <a:schemeClr val="bg1"/>
                          </a:solidFill>
                          <a:effectLst/>
                          <a:uFillTx/>
                          <a:latin typeface="PFDinTextCondPro-Light"/>
                          <a:ea typeface="+mn-ea"/>
                          <a:cs typeface="+mn-cs"/>
                          <a:sym typeface="Calibri"/>
                        </a:rPr>
                        <a:t>9 месяцев 2018</a:t>
                      </a:r>
                      <a:endParaRPr lang="ru-RU" sz="1200" b="1" i="0" u="none" strike="noStrike" cap="none" spc="0" baseline="0" dirty="0">
                        <a:ln>
                          <a:noFill/>
                        </a:ln>
                        <a:solidFill>
                          <a:schemeClr val="bg1"/>
                        </a:solidFill>
                        <a:effectLst/>
                        <a:uFillTx/>
                        <a:latin typeface="PFDinTextCondPro-Light"/>
                        <a:ea typeface="+mn-ea"/>
                        <a:cs typeface="+mn-cs"/>
                        <a:sym typeface="Calibri"/>
                      </a:endParaRPr>
                    </a:p>
                  </a:txBody>
                  <a:tcPr marL="9525" marR="9525" marT="9527" marB="0" anchor="ctr">
                    <a:solidFill>
                      <a:schemeClr val="tx2"/>
                    </a:solidFill>
                  </a:tcPr>
                </a:tc>
                <a:tc>
                  <a:txBody>
                    <a:bodyPr/>
                    <a:lstStyle/>
                    <a:p>
                      <a:pPr algn="ctr" fontAlgn="ctr"/>
                      <a:r>
                        <a:rPr lang="ru-RU" sz="1200" b="1" i="0" u="none" strike="noStrike" cap="none" spc="0" baseline="0" dirty="0" smtClean="0">
                          <a:ln>
                            <a:noFill/>
                          </a:ln>
                          <a:solidFill>
                            <a:schemeClr val="bg1"/>
                          </a:solidFill>
                          <a:effectLst/>
                          <a:uFillTx/>
                          <a:latin typeface="PFDinTextCondPro-Light"/>
                          <a:ea typeface="+mn-ea"/>
                          <a:cs typeface="+mn-cs"/>
                          <a:sym typeface="Calibri"/>
                        </a:rPr>
                        <a:t>9 месяцев 2019</a:t>
                      </a:r>
                      <a:endParaRPr lang="ru-RU" sz="1200" b="1" i="0" u="none" strike="noStrike" cap="none" spc="0" baseline="0" dirty="0">
                        <a:ln>
                          <a:noFill/>
                        </a:ln>
                        <a:solidFill>
                          <a:schemeClr val="bg1"/>
                        </a:solidFill>
                        <a:effectLst/>
                        <a:uFillTx/>
                        <a:latin typeface="PFDinTextCondPro-Light"/>
                        <a:ea typeface="+mn-ea"/>
                        <a:cs typeface="+mn-cs"/>
                        <a:sym typeface="Calibri"/>
                      </a:endParaRPr>
                    </a:p>
                  </a:txBody>
                  <a:tcPr marL="9525" marR="9525" marT="9527" marB="0" anchor="ctr">
                    <a:solidFill>
                      <a:schemeClr val="tx2"/>
                    </a:solidFill>
                  </a:tcPr>
                </a:tc>
                <a:extLst>
                  <a:ext uri="{0D108BD9-81ED-4DB2-BD59-A6C34878D82A}">
                    <a16:rowId xmlns:a16="http://schemas.microsoft.com/office/drawing/2014/main" val="10000"/>
                  </a:ext>
                </a:extLst>
              </a:tr>
              <a:tr h="457499">
                <a:tc>
                  <a:txBody>
                    <a:bodyPr/>
                    <a:lstStyle/>
                    <a:p>
                      <a:pPr algn="l" fontAlgn="ctr"/>
                      <a:r>
                        <a:rPr lang="en-US" sz="1200" b="0" i="0" u="none" strike="noStrike" cap="none" spc="0" baseline="0" dirty="0">
                          <a:ln>
                            <a:noFill/>
                          </a:ln>
                          <a:solidFill>
                            <a:schemeClr val="dk1"/>
                          </a:solidFill>
                          <a:effectLst/>
                          <a:uFillTx/>
                          <a:latin typeface="PFDinTextCondPro-Light"/>
                          <a:ea typeface="+mn-ea"/>
                          <a:cs typeface="+mn-cs"/>
                          <a:sym typeface="Calibri"/>
                        </a:rPr>
                        <a:t>ROE, </a:t>
                      </a:r>
                      <a:r>
                        <a:rPr lang="ru-RU" sz="1200" b="0" i="0" u="none" strike="noStrike" cap="none" spc="0" baseline="0" dirty="0">
                          <a:ln>
                            <a:noFill/>
                          </a:ln>
                          <a:solidFill>
                            <a:schemeClr val="dk1"/>
                          </a:solidFill>
                          <a:effectLst/>
                          <a:uFillTx/>
                          <a:latin typeface="PFDinTextCondPro-Light"/>
                          <a:ea typeface="+mn-ea"/>
                          <a:cs typeface="+mn-cs"/>
                          <a:sym typeface="Calibri"/>
                        </a:rPr>
                        <a:t>рентабельность собственного капитала</a:t>
                      </a:r>
                    </a:p>
                  </a:txBody>
                  <a:tcPr marL="9525" marR="9525" marT="9527" marB="0" anchor="ctr">
                    <a:solidFill>
                      <a:schemeClr val="accent1">
                        <a:lumMod val="20000"/>
                        <a:lumOff val="80000"/>
                      </a:schemeClr>
                    </a:solidFill>
                  </a:tcPr>
                </a:tc>
                <a:tc>
                  <a:txBody>
                    <a:bodyPr/>
                    <a:lstStyle/>
                    <a:p>
                      <a:pPr algn="ctr" rtl="0" fontAlgn="ctr"/>
                      <a:r>
                        <a:rPr lang="en-US" sz="1200" b="0" i="0" u="none" strike="noStrike" cap="none" spc="0" baseline="0" dirty="0" smtClean="0">
                          <a:ln>
                            <a:noFill/>
                          </a:ln>
                          <a:solidFill>
                            <a:schemeClr val="dk1"/>
                          </a:solidFill>
                          <a:effectLst/>
                          <a:uFillTx/>
                          <a:latin typeface="PFDinTextCondPro-Light"/>
                          <a:ea typeface="+mn-ea"/>
                          <a:cs typeface="+mn-cs"/>
                          <a:sym typeface="Calibri"/>
                        </a:rPr>
                        <a:t>1</a:t>
                      </a:r>
                      <a:r>
                        <a:rPr lang="ru-RU" sz="1200" b="0" i="0" u="none" strike="noStrike" cap="none" spc="0" baseline="0" dirty="0" smtClean="0">
                          <a:ln>
                            <a:noFill/>
                          </a:ln>
                          <a:solidFill>
                            <a:schemeClr val="dk1"/>
                          </a:solidFill>
                          <a:effectLst/>
                          <a:uFillTx/>
                          <a:latin typeface="PFDinTextCondPro-Light"/>
                          <a:ea typeface="+mn-ea"/>
                          <a:cs typeface="+mn-cs"/>
                          <a:sym typeface="Calibri"/>
                        </a:rPr>
                        <a:t>6,92%</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6,24%</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2"/>
                  </a:ext>
                </a:extLst>
              </a:tr>
              <a:tr h="457499">
                <a:tc>
                  <a:txBody>
                    <a:bodyPr/>
                    <a:lstStyle/>
                    <a:p>
                      <a:pPr algn="l" fontAlgn="ctr"/>
                      <a:r>
                        <a:rPr lang="en-US" sz="1200" b="0" i="0" u="none" strike="noStrike" cap="none" spc="0" baseline="0" dirty="0">
                          <a:ln>
                            <a:noFill/>
                          </a:ln>
                          <a:solidFill>
                            <a:schemeClr val="dk1"/>
                          </a:solidFill>
                          <a:effectLst/>
                          <a:uFillTx/>
                          <a:latin typeface="PFDinTextCondPro-Light"/>
                          <a:ea typeface="+mn-ea"/>
                          <a:cs typeface="+mn-cs"/>
                          <a:sym typeface="Calibri"/>
                        </a:rPr>
                        <a:t>ROA, </a:t>
                      </a:r>
                      <a:r>
                        <a:rPr lang="ru-RU" sz="1200" b="0" i="0" u="none" strike="noStrike" cap="none" spc="0" baseline="0" dirty="0">
                          <a:ln>
                            <a:noFill/>
                          </a:ln>
                          <a:solidFill>
                            <a:schemeClr val="dk1"/>
                          </a:solidFill>
                          <a:effectLst/>
                          <a:uFillTx/>
                          <a:latin typeface="PFDinTextCondPro-Light"/>
                          <a:ea typeface="+mn-ea"/>
                          <a:cs typeface="+mn-cs"/>
                          <a:sym typeface="Calibri"/>
                        </a:rPr>
                        <a:t>рентабельность активов</a:t>
                      </a:r>
                    </a:p>
                  </a:txBody>
                  <a:tcPr marL="9525" marR="9525" marT="9527"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0,63%</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0,27%</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3"/>
                  </a:ext>
                </a:extLst>
              </a:tr>
              <a:tr h="457499">
                <a:tc>
                  <a:txBody>
                    <a:bodyPr/>
                    <a:lstStyle/>
                    <a:p>
                      <a:pPr algn="l" fontAlgn="b"/>
                      <a:r>
                        <a:rPr lang="en-US" sz="1200" b="0" i="0" u="none" strike="noStrike" cap="none" spc="0" baseline="0" dirty="0">
                          <a:ln>
                            <a:noFill/>
                          </a:ln>
                          <a:solidFill>
                            <a:schemeClr val="dk1"/>
                          </a:solidFill>
                          <a:effectLst/>
                          <a:uFillTx/>
                          <a:latin typeface="PFDinTextCondPro-Light"/>
                          <a:ea typeface="+mn-ea"/>
                          <a:cs typeface="+mn-cs"/>
                          <a:sym typeface="Calibri"/>
                        </a:rPr>
                        <a:t>ROTA, </a:t>
                      </a:r>
                      <a:r>
                        <a:rPr lang="ru-RU" sz="1200" b="0" i="0" u="none" strike="noStrike" cap="none" spc="0" baseline="0" dirty="0">
                          <a:ln>
                            <a:noFill/>
                          </a:ln>
                          <a:solidFill>
                            <a:schemeClr val="dk1"/>
                          </a:solidFill>
                          <a:effectLst/>
                          <a:uFillTx/>
                          <a:latin typeface="PFDinTextCondPro-Light"/>
                          <a:ea typeface="+mn-ea"/>
                          <a:cs typeface="+mn-cs"/>
                          <a:sym typeface="Calibri"/>
                        </a:rPr>
                        <a:t>доходность совокупных активов</a:t>
                      </a:r>
                    </a:p>
                  </a:txBody>
                  <a:tcPr marL="9525" marR="9525" marT="9527"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3,63%</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1,2</a:t>
                      </a:r>
                      <a:r>
                        <a:rPr lang="en-US" sz="1200" b="0" i="0" u="none" strike="noStrike" cap="none" spc="0" baseline="0" dirty="0" smtClean="0">
                          <a:ln>
                            <a:noFill/>
                          </a:ln>
                          <a:solidFill>
                            <a:schemeClr val="dk1"/>
                          </a:solidFill>
                          <a:effectLst/>
                          <a:uFillTx/>
                          <a:latin typeface="PFDinTextCondPro-Light"/>
                          <a:ea typeface="+mn-ea"/>
                          <a:cs typeface="+mn-cs"/>
                          <a:sym typeface="Calibri"/>
                        </a:rPr>
                        <a:t>6</a:t>
                      </a:r>
                      <a:r>
                        <a:rPr lang="ru-RU" sz="1200" b="0" i="0" u="none" strike="noStrike" cap="none" spc="0" baseline="0" dirty="0" smtClean="0">
                          <a:ln>
                            <a:noFill/>
                          </a:ln>
                          <a:solidFill>
                            <a:schemeClr val="dk1"/>
                          </a:solidFill>
                          <a:effectLst/>
                          <a:uFillTx/>
                          <a:latin typeface="PFDinTextCondPro-Light"/>
                          <a:ea typeface="+mn-ea"/>
                          <a:cs typeface="+mn-cs"/>
                          <a:sym typeface="Calibri"/>
                        </a:rPr>
                        <a:t>%</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8" name="Прямоугольник 7"/>
          <p:cNvSpPr/>
          <p:nvPr/>
        </p:nvSpPr>
        <p:spPr>
          <a:xfrm>
            <a:off x="2339975" y="1723270"/>
            <a:ext cx="4391025" cy="306387"/>
          </a:xfrm>
          <a:prstGeom prst="rect">
            <a:avLst/>
          </a:prstGeom>
        </p:spPr>
        <p:txBody>
          <a:bodyPr>
            <a:spAutoFit/>
          </a:bodyPr>
          <a:lstStyle/>
          <a:p>
            <a:pPr lvl="0" eaLnBrk="1" fontAlgn="ctr" hangingPunct="1">
              <a:defRPr/>
            </a:pPr>
            <a:r>
              <a:rPr lang="ru-RU" sz="1400" dirty="0">
                <a:solidFill>
                  <a:schemeClr val="dk1"/>
                </a:solidFill>
                <a:latin typeface="PFDinTextCondPro-Light"/>
                <a:ea typeface="+mn-ea"/>
                <a:cs typeface="+mn-cs"/>
              </a:rPr>
              <a:t>Показатели эффективности ПАО «МРСК Юга»</a:t>
            </a:r>
          </a:p>
        </p:txBody>
      </p:sp>
    </p:spTree>
    <p:extLst>
      <p:ext uri="{BB962C8B-B14F-4D97-AF65-F5344CB8AC3E}">
        <p14:creationId xmlns:p14="http://schemas.microsoft.com/office/powerpoint/2010/main" val="413888569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29</a:t>
            </a:fld>
            <a:endParaRPr lang="ru-RU"/>
          </a:p>
        </p:txBody>
      </p:sp>
      <p:sp>
        <p:nvSpPr>
          <p:cNvPr id="4" name="Заголовок 3"/>
          <p:cNvSpPr>
            <a:spLocks noGrp="1"/>
          </p:cNvSpPr>
          <p:nvPr>
            <p:ph type="title"/>
          </p:nvPr>
        </p:nvSpPr>
        <p:spPr>
          <a:xfrm>
            <a:off x="893049" y="3530591"/>
            <a:ext cx="6271425" cy="460296"/>
          </a:xfrm>
        </p:spPr>
        <p:txBody>
          <a:bodyPr/>
          <a:lstStyle/>
          <a:p>
            <a:r>
              <a:rPr lang="ru-RU" dirty="0" smtClean="0"/>
              <a:t>ПЕРЕХОД КОМПАНИИ НА НОВУЮ СИСТЕМУ ТАРИФНОГО РЕГУЛИРОВАНИЯ</a:t>
            </a:r>
            <a:endParaRPr lang="ru-RU" dirty="0"/>
          </a:p>
        </p:txBody>
      </p:sp>
    </p:spTree>
    <p:extLst>
      <p:ext uri="{BB962C8B-B14F-4D97-AF65-F5344CB8AC3E}">
        <p14:creationId xmlns:p14="http://schemas.microsoft.com/office/powerpoint/2010/main" val="339306171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3</a:t>
            </a:fld>
            <a:endParaRPr lang="ru-RU"/>
          </a:p>
        </p:txBody>
      </p:sp>
      <p:sp>
        <p:nvSpPr>
          <p:cNvPr id="4" name="Заголовок 3"/>
          <p:cNvSpPr>
            <a:spLocks noGrp="1"/>
          </p:cNvSpPr>
          <p:nvPr>
            <p:ph type="title"/>
          </p:nvPr>
        </p:nvSpPr>
        <p:spPr/>
        <p:txBody>
          <a:bodyPr/>
          <a:lstStyle/>
          <a:p>
            <a:r>
              <a:rPr lang="ru-RU" dirty="0" smtClean="0"/>
              <a:t>КЛЮЧЕВЫЕ НОВОСТИ</a:t>
            </a:r>
            <a:endParaRPr lang="ru-RU" dirty="0"/>
          </a:p>
        </p:txBody>
      </p:sp>
    </p:spTree>
    <p:extLst>
      <p:ext uri="{BB962C8B-B14F-4D97-AF65-F5344CB8AC3E}">
        <p14:creationId xmlns:p14="http://schemas.microsoft.com/office/powerpoint/2010/main" val="699013727"/>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580103" y="1573161"/>
            <a:ext cx="8049549" cy="398206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ru-RU" altLang="ru-RU" sz="1200" b="0" i="0" u="none" strike="noStrike" kern="1200" cap="none" spc="0" normalizeH="0" baseline="0" noProof="0" dirty="0" smtClean="0">
              <a:ln>
                <a:noFill/>
              </a:ln>
              <a:solidFill>
                <a:prstClr val="black"/>
              </a:solidFill>
              <a:effectLst/>
              <a:uLnTx/>
              <a:uFillTx/>
              <a:latin typeface="PFDinTextCondPro-Ligh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ru-RU" altLang="ru-RU" sz="1200" b="0" i="0" u="none" strike="noStrike" kern="1200" cap="none" spc="0" normalizeH="0" baseline="0" noProof="0" dirty="0" smtClean="0">
              <a:ln>
                <a:noFill/>
              </a:ln>
              <a:solidFill>
                <a:prstClr val="black"/>
              </a:solidFill>
              <a:effectLst/>
              <a:uLnTx/>
              <a:uFillTx/>
              <a:latin typeface="PFDinTextCondPro-Ligh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altLang="ru-RU" sz="1200" b="0" i="0" u="none" strike="noStrike" kern="1200" cap="none" spc="0" normalizeH="0" baseline="0" noProof="0" dirty="0" smtClean="0">
                <a:ln>
                  <a:noFill/>
                </a:ln>
                <a:solidFill>
                  <a:prstClr val="black"/>
                </a:solidFill>
                <a:effectLst/>
                <a:uLnTx/>
                <a:uFillTx/>
                <a:latin typeface="PFDinTextCondPro-Light"/>
                <a:ea typeface="+mn-ea"/>
                <a:cs typeface="+mn-cs"/>
              </a:rPr>
              <a:t>Филиалы </a:t>
            </a:r>
            <a:r>
              <a:rPr kumimoji="0" lang="ru-RU" altLang="ru-RU" sz="1200" b="0" i="0" u="none" strike="noStrike" kern="1200" cap="none" spc="0" normalizeH="0" baseline="0" noProof="0" dirty="0">
                <a:ln>
                  <a:noFill/>
                </a:ln>
                <a:solidFill>
                  <a:prstClr val="black"/>
                </a:solidFill>
                <a:effectLst/>
                <a:uLnTx/>
                <a:uFillTx/>
                <a:latin typeface="PFDinTextCondPro-Light"/>
                <a:ea typeface="+mn-ea"/>
                <a:cs typeface="+mn-cs"/>
              </a:rPr>
              <a:t>ПАО «МРСК Юга» - «Астраханьэнерго», «</a:t>
            </a:r>
            <a:r>
              <a:rPr kumimoji="0" lang="ru-RU" altLang="ru-RU" sz="1200" b="0" i="0" u="none" strike="noStrike" kern="1200" cap="none" spc="0" normalizeH="0" baseline="0" noProof="0" dirty="0" err="1">
                <a:ln>
                  <a:noFill/>
                </a:ln>
                <a:solidFill>
                  <a:prstClr val="black"/>
                </a:solidFill>
                <a:effectLst/>
                <a:uLnTx/>
                <a:uFillTx/>
                <a:latin typeface="PFDinTextCondPro-Light"/>
                <a:ea typeface="+mn-ea"/>
                <a:cs typeface="+mn-cs"/>
              </a:rPr>
              <a:t>Калмэнерго</a:t>
            </a:r>
            <a:r>
              <a:rPr kumimoji="0" lang="ru-RU" altLang="ru-RU" sz="1200" b="0" i="0" u="none" strike="noStrike" kern="1200" cap="none" spc="0" normalizeH="0" baseline="0" noProof="0" dirty="0">
                <a:ln>
                  <a:noFill/>
                </a:ln>
                <a:solidFill>
                  <a:prstClr val="black"/>
                </a:solidFill>
                <a:effectLst/>
                <a:uLnTx/>
                <a:uFillTx/>
                <a:latin typeface="PFDinTextCondPro-Light"/>
                <a:ea typeface="+mn-ea"/>
                <a:cs typeface="+mn-cs"/>
              </a:rPr>
              <a:t>» и «Ростовэнерго» с 2018 года  перешли на регулирование тарифов на услуги по передаче электроэнергии методом долгосрочной индексации НВВ с долгосрочным периодом регулирования 2018-2022 гг.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ru-RU" altLang="ru-RU" sz="1200" b="0" i="0" u="none" strike="noStrike" kern="1200" cap="none" spc="0" normalizeH="0" baseline="0" noProof="0" dirty="0">
              <a:ln>
                <a:noFill/>
              </a:ln>
              <a:solidFill>
                <a:prstClr val="black"/>
              </a:solidFill>
              <a:effectLst/>
              <a:uLnTx/>
              <a:uFillTx/>
              <a:latin typeface="PFDinTextCondPro-Ligh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altLang="ru-RU" sz="1200" b="0" i="0" u="none" strike="noStrike" kern="1200" cap="none" spc="0" normalizeH="0" baseline="0" noProof="0" dirty="0">
                <a:ln>
                  <a:noFill/>
                </a:ln>
                <a:solidFill>
                  <a:prstClr val="black"/>
                </a:solidFill>
                <a:effectLst/>
                <a:uLnTx/>
                <a:uFillTx/>
                <a:latin typeface="PFDinTextCondPro-Light"/>
                <a:ea typeface="+mn-ea"/>
                <a:cs typeface="+mn-cs"/>
              </a:rPr>
              <a:t>На 2019 год установлены единые котловые тарифы на передачу электроэнергии и скорректированная НВВ филиалов:</a:t>
            </a:r>
          </a:p>
          <a:p>
            <a:pPr marL="171450" marR="0" lvl="0" indent="-171450" algn="just" defTabSz="457200" rtl="0" eaLnBrk="1" fontAlgn="auto" latinLnBrk="0" hangingPunct="1">
              <a:lnSpc>
                <a:spcPct val="100000"/>
              </a:lnSpc>
              <a:spcBef>
                <a:spcPts val="0"/>
              </a:spcBef>
              <a:spcAft>
                <a:spcPts val="0"/>
              </a:spcAft>
              <a:buClrTx/>
              <a:buSzTx/>
              <a:buFontTx/>
              <a:buChar char="-"/>
              <a:tabLst/>
              <a:defRPr/>
            </a:pPr>
            <a:r>
              <a:rPr kumimoji="0" lang="ru-RU" altLang="ru-RU" sz="1200" b="0" i="0" u="none" strike="noStrike" kern="1200" cap="none" spc="0" normalizeH="0" baseline="0" noProof="0" dirty="0">
                <a:ln>
                  <a:noFill/>
                </a:ln>
                <a:solidFill>
                  <a:prstClr val="black"/>
                </a:solidFill>
                <a:effectLst/>
                <a:uLnTx/>
                <a:uFillTx/>
                <a:latin typeface="PFDinTextCondPro-Light"/>
                <a:ea typeface="+mn-ea"/>
                <a:cs typeface="+mn-cs"/>
              </a:rPr>
              <a:t>для филиала «Астраханьэнерго» - постановлением Службы по тарифам Астраханской области от 26.12.2018 №157;</a:t>
            </a:r>
          </a:p>
          <a:p>
            <a:pPr marL="171450" marR="0" lvl="0" indent="-171450" algn="just" defTabSz="457200" rtl="0" eaLnBrk="1" fontAlgn="auto" latinLnBrk="0" hangingPunct="1">
              <a:lnSpc>
                <a:spcPct val="100000"/>
              </a:lnSpc>
              <a:spcBef>
                <a:spcPts val="0"/>
              </a:spcBef>
              <a:spcAft>
                <a:spcPts val="0"/>
              </a:spcAft>
              <a:buClrTx/>
              <a:buSzTx/>
              <a:buFontTx/>
              <a:buChar char="-"/>
              <a:tabLst/>
              <a:defRPr/>
            </a:pPr>
            <a:r>
              <a:rPr kumimoji="0" lang="ru-RU" altLang="ru-RU" sz="1200" b="0" i="0" u="none" strike="noStrike" kern="1200" cap="none" spc="0" normalizeH="0" baseline="0" noProof="0" dirty="0">
                <a:ln>
                  <a:noFill/>
                </a:ln>
                <a:solidFill>
                  <a:prstClr val="black"/>
                </a:solidFill>
                <a:effectLst/>
                <a:uLnTx/>
                <a:uFillTx/>
                <a:latin typeface="PFDinTextCondPro-Light"/>
                <a:ea typeface="+mn-ea"/>
                <a:cs typeface="+mn-cs"/>
              </a:rPr>
              <a:t>для филиала «</a:t>
            </a:r>
            <a:r>
              <a:rPr kumimoji="0" lang="ru-RU" altLang="ru-RU" sz="1200" b="0" i="0" u="none" strike="noStrike" kern="1200" cap="none" spc="0" normalizeH="0" baseline="0" noProof="0" dirty="0" err="1">
                <a:ln>
                  <a:noFill/>
                </a:ln>
                <a:solidFill>
                  <a:prstClr val="black"/>
                </a:solidFill>
                <a:effectLst/>
                <a:uLnTx/>
                <a:uFillTx/>
                <a:latin typeface="PFDinTextCondPro-Light"/>
                <a:ea typeface="+mn-ea"/>
                <a:cs typeface="+mn-cs"/>
              </a:rPr>
              <a:t>Калмэнерго</a:t>
            </a:r>
            <a:r>
              <a:rPr kumimoji="0" lang="ru-RU" altLang="ru-RU" sz="1200" b="0" i="0" u="none" strike="noStrike" kern="1200" cap="none" spc="0" normalizeH="0" baseline="0" noProof="0" dirty="0">
                <a:ln>
                  <a:noFill/>
                </a:ln>
                <a:solidFill>
                  <a:prstClr val="black"/>
                </a:solidFill>
                <a:effectLst/>
                <a:uLnTx/>
                <a:uFillTx/>
                <a:latin typeface="PFDinTextCondPro-Light"/>
                <a:ea typeface="+mn-ea"/>
                <a:cs typeface="+mn-cs"/>
              </a:rPr>
              <a:t>» - приказом Региональной службы по тарифам Республики Калмыкия от 24.12.2018 №105-п/э, с 01.05.2019 приказом РСТ Республики Калмыкия от 26.04.2019 г. № 39-п/э;</a:t>
            </a:r>
          </a:p>
          <a:p>
            <a:pPr marL="171450" marR="0" lvl="0" indent="-171450" algn="just" defTabSz="457200" rtl="0" eaLnBrk="1" fontAlgn="auto" latinLnBrk="0" hangingPunct="1">
              <a:lnSpc>
                <a:spcPct val="100000"/>
              </a:lnSpc>
              <a:spcBef>
                <a:spcPts val="0"/>
              </a:spcBef>
              <a:spcAft>
                <a:spcPts val="0"/>
              </a:spcAft>
              <a:buClrTx/>
              <a:buSzTx/>
              <a:buFontTx/>
              <a:buChar char="-"/>
              <a:tabLst/>
              <a:defRPr/>
            </a:pPr>
            <a:r>
              <a:rPr kumimoji="0" lang="ru-RU" altLang="ru-RU" sz="1200" b="0" i="0" u="none" strike="noStrike" kern="1200" cap="none" spc="0" normalizeH="0" baseline="0" noProof="0" dirty="0">
                <a:ln>
                  <a:noFill/>
                </a:ln>
                <a:solidFill>
                  <a:prstClr val="black"/>
                </a:solidFill>
                <a:effectLst/>
                <a:uLnTx/>
                <a:uFillTx/>
                <a:latin typeface="PFDinTextCondPro-Light"/>
                <a:ea typeface="+mn-ea"/>
                <a:cs typeface="+mn-cs"/>
              </a:rPr>
              <a:t>для филиала «Ростовэнерго» – постановлением Региональной службы по тарифам Ростовской области от 28.12.2018 №92/7.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ru-RU" altLang="ru-RU" sz="1200" b="0" i="0" u="none" strike="noStrike" kern="1200" cap="none" spc="0" normalizeH="0" baseline="0" noProof="0" dirty="0" smtClean="0">
              <a:ln>
                <a:noFill/>
              </a:ln>
              <a:solidFill>
                <a:prstClr val="black"/>
              </a:solidFill>
              <a:effectLst/>
              <a:uLnTx/>
              <a:uFillTx/>
              <a:latin typeface="PFDinTextCondPro-Ligh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altLang="ru-RU" sz="1200" b="0" i="0" u="none" strike="noStrike" kern="1200" cap="none" spc="0" normalizeH="0" baseline="0" noProof="0" dirty="0" smtClean="0">
                <a:ln>
                  <a:noFill/>
                </a:ln>
                <a:solidFill>
                  <a:prstClr val="black"/>
                </a:solidFill>
                <a:effectLst/>
                <a:uLnTx/>
                <a:uFillTx/>
                <a:latin typeface="PFDinTextCondPro-Light"/>
                <a:ea typeface="+mn-ea"/>
                <a:cs typeface="+mn-cs"/>
              </a:rPr>
              <a:t>Приказом </a:t>
            </a:r>
            <a:r>
              <a:rPr kumimoji="0" lang="ru-RU" altLang="ru-RU" sz="1200" b="0" i="0" u="none" strike="noStrike" kern="1200" cap="none" spc="0" normalizeH="0" baseline="0" noProof="0" dirty="0">
                <a:ln>
                  <a:noFill/>
                </a:ln>
                <a:solidFill>
                  <a:prstClr val="black"/>
                </a:solidFill>
                <a:effectLst/>
                <a:uLnTx/>
                <a:uFillTx/>
                <a:latin typeface="PFDinTextCondPro-Light"/>
                <a:ea typeface="+mn-ea"/>
                <a:cs typeface="+mn-cs"/>
              </a:rPr>
              <a:t>Комитета тарифного регулирования Волгоградской области от 26.12.2017 №48/8 установлена необходимая валовая выручка  и долгосрочные параметры регулирования на третий долгосрочный период регулирования 2019-2023 гг. методом долгосрочной индексации НВВ. </a:t>
            </a:r>
            <a:endParaRPr kumimoji="0" lang="ru-RU" altLang="ru-RU" sz="1200" b="0" i="0" u="none" strike="noStrike" kern="1200" cap="none" spc="0" normalizeH="0" baseline="0" noProof="0" dirty="0" smtClean="0">
              <a:ln>
                <a:noFill/>
              </a:ln>
              <a:solidFill>
                <a:prstClr val="black"/>
              </a:solidFill>
              <a:effectLst/>
              <a:uLnTx/>
              <a:uFillTx/>
              <a:latin typeface="PFDinTextCondPro-Ligh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ru-RU" altLang="ru-RU" sz="1200" b="0" i="0" u="none" strike="noStrike" kern="1200" cap="none" spc="0" normalizeH="0" baseline="0" noProof="0" dirty="0">
              <a:ln>
                <a:noFill/>
              </a:ln>
              <a:solidFill>
                <a:prstClr val="black"/>
              </a:solidFill>
              <a:effectLst/>
              <a:uLnTx/>
              <a:uFillTx/>
              <a:latin typeface="PFDinTextCondPro-Ligh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altLang="ru-RU" sz="1200" b="0" i="0" u="none" strike="noStrike" kern="1200" cap="none" spc="0" normalizeH="0" baseline="0" noProof="0" dirty="0" smtClean="0">
                <a:ln>
                  <a:noFill/>
                </a:ln>
                <a:solidFill>
                  <a:prstClr val="black"/>
                </a:solidFill>
                <a:effectLst/>
                <a:uLnTx/>
                <a:uFillTx/>
                <a:latin typeface="PFDinTextCondPro-Light"/>
                <a:ea typeface="+mn-ea"/>
                <a:cs typeface="+mn-cs"/>
              </a:rPr>
              <a:t>Единые </a:t>
            </a:r>
            <a:r>
              <a:rPr kumimoji="0" lang="ru-RU" altLang="ru-RU" sz="1200" b="0" i="0" u="none" strike="noStrike" kern="1200" cap="none" spc="0" normalizeH="0" baseline="0" noProof="0" dirty="0">
                <a:ln>
                  <a:noFill/>
                </a:ln>
                <a:solidFill>
                  <a:prstClr val="black"/>
                </a:solidFill>
                <a:effectLst/>
                <a:uLnTx/>
                <a:uFillTx/>
                <a:latin typeface="PFDinTextCondPro-Light"/>
                <a:ea typeface="+mn-ea"/>
                <a:cs typeface="+mn-cs"/>
              </a:rPr>
              <a:t>(котловые) тарифы на услуги по передаче электрической энергии на 2019 год установлены приказом КТР Волгоградской области от 26.12.2018 №48/23, с 01.07.2019 единые (котловые) тарифы установлены приказом КТР Волгоградской области от 28.06.2019 № 21/2.</a:t>
            </a:r>
          </a:p>
        </p:txBody>
      </p:sp>
      <p:sp>
        <p:nvSpPr>
          <p:cNvPr id="441" name="TextBox 3"/>
          <p:cNvSpPr txBox="1"/>
          <p:nvPr/>
        </p:nvSpPr>
        <p:spPr>
          <a:xfrm>
            <a:off x="8822816" y="296570"/>
            <a:ext cx="478169"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a:ln>
                  <a:noFill/>
                </a:ln>
                <a:solidFill>
                  <a:srgbClr val="FFFFFF"/>
                </a:solidFill>
                <a:effectLst/>
                <a:uLnTx/>
                <a:uFillTx/>
                <a:latin typeface="Arial Narrow"/>
                <a:sym typeface="Arial Narrow"/>
              </a:rPr>
              <a:t>2</a:t>
            </a:r>
          </a:p>
        </p:txBody>
      </p:sp>
      <p:sp>
        <p:nvSpPr>
          <p:cNvPr id="3" name="Номер слайда 2"/>
          <p:cNvSpPr>
            <a:spLocks noGrp="1"/>
          </p:cNvSpPr>
          <p:nvPr>
            <p:ph type="sldNum" sz="quarter" idx="2"/>
          </p:nvPr>
        </p:nvSpPr>
        <p:spPr>
          <a:xfrm>
            <a:off x="8426246" y="6318250"/>
            <a:ext cx="470466" cy="25953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200" b="0" i="0" u="none" strike="noStrike" kern="1200" cap="none" spc="0" normalizeH="0" baseline="0" noProof="0" smtClean="0">
                <a:ln>
                  <a:noFill/>
                </a:ln>
                <a:solidFill>
                  <a:prstClr val="black"/>
                </a:solidFill>
                <a:effectLst/>
                <a:uLnTx/>
                <a:uFillTx/>
                <a:latin typeface="PF Din Text Cond Pro Medium" panose="0200050000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ru-RU" sz="1200" b="0" i="0" u="none" strike="noStrike" kern="1200" cap="none" spc="0" normalizeH="0" baseline="0" noProof="0" dirty="0">
              <a:ln>
                <a:noFill/>
              </a:ln>
              <a:solidFill>
                <a:prstClr val="black"/>
              </a:solidFill>
              <a:effectLst/>
              <a:uLnTx/>
              <a:uFillTx/>
              <a:latin typeface="PF Din Text Cond Pro Medium" panose="02000500000000020004" pitchFamily="2" charset="0"/>
              <a:ea typeface="+mn-ea"/>
              <a:cs typeface="+mn-cs"/>
            </a:endParaRPr>
          </a:p>
        </p:txBody>
      </p:sp>
      <p:sp>
        <p:nvSpPr>
          <p:cNvPr id="2" name="Заголовок 1"/>
          <p:cNvSpPr>
            <a:spLocks noGrp="1"/>
          </p:cNvSpPr>
          <p:nvPr>
            <p:ph type="title"/>
          </p:nvPr>
        </p:nvSpPr>
        <p:spPr>
          <a:xfrm>
            <a:off x="2273182" y="797056"/>
            <a:ext cx="6236336" cy="349201"/>
          </a:xfrm>
        </p:spPr>
        <p:txBody>
          <a:bodyPr/>
          <a:lstStyle/>
          <a:p>
            <a:r>
              <a:rPr lang="ru-RU" dirty="0" smtClean="0"/>
              <a:t>ПЕРЕХОД НА НОВУЮ СИСТЕМУ ТАРИФНОГО РЕГУЛИРОВАНИЯ (МЕТОД ДОЛГОСРОЧНОЙ ИНДЕКСАЦИИ НВВ)</a:t>
            </a:r>
            <a:endParaRPr lang="ru-RU" dirty="0"/>
          </a:p>
        </p:txBody>
      </p:sp>
    </p:spTree>
    <p:extLst>
      <p:ext uri="{BB962C8B-B14F-4D97-AF65-F5344CB8AC3E}">
        <p14:creationId xmlns:p14="http://schemas.microsoft.com/office/powerpoint/2010/main" val="4089234751"/>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31</a:t>
            </a:fld>
            <a:endParaRPr lang="ru-RU"/>
          </a:p>
        </p:txBody>
      </p:sp>
      <p:sp>
        <p:nvSpPr>
          <p:cNvPr id="4" name="Заголовок 3"/>
          <p:cNvSpPr>
            <a:spLocks noGrp="1"/>
          </p:cNvSpPr>
          <p:nvPr>
            <p:ph type="title"/>
          </p:nvPr>
        </p:nvSpPr>
        <p:spPr>
          <a:xfrm>
            <a:off x="893050" y="3530591"/>
            <a:ext cx="4764172" cy="460296"/>
          </a:xfrm>
        </p:spPr>
        <p:txBody>
          <a:bodyPr/>
          <a:lstStyle/>
          <a:p>
            <a:r>
              <a:rPr lang="ru-RU" dirty="0" smtClean="0"/>
              <a:t>РЕГУЛИРОВАНИЕ МЕТОДОМ ДОЛГОСРОРЧНОЙ ИНДЕКСАЦИИ НЕОБХОДИМОЙ ВАЛОВОЙ ВЫРУЧКИ (НВВ)</a:t>
            </a:r>
            <a:endParaRPr lang="ru-RU" dirty="0"/>
          </a:p>
        </p:txBody>
      </p:sp>
    </p:spTree>
    <p:extLst>
      <p:ext uri="{BB962C8B-B14F-4D97-AF65-F5344CB8AC3E}">
        <p14:creationId xmlns:p14="http://schemas.microsoft.com/office/powerpoint/2010/main" val="3790605761"/>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32</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РЕГУЛИРОВАНИЕ МЕТОДОМ ДОЛГОСРОЧНОЙ ИНДЕКСАЦИИ НЕОБХОДИМОЙ ВАЛОВОЙ ВЫРУЧКИ (НВВ)</a:t>
            </a:r>
            <a:endParaRPr lang="ru-RU" dirty="0"/>
          </a:p>
        </p:txBody>
      </p:sp>
      <p:graphicFrame>
        <p:nvGraphicFramePr>
          <p:cNvPr id="6" name="Таблица 5"/>
          <p:cNvGraphicFramePr>
            <a:graphicFrameLocks noGrp="1"/>
          </p:cNvGraphicFramePr>
          <p:nvPr>
            <p:extLst/>
          </p:nvPr>
        </p:nvGraphicFramePr>
        <p:xfrm>
          <a:off x="562710" y="1860134"/>
          <a:ext cx="8139163" cy="2758986"/>
        </p:xfrm>
        <a:graphic>
          <a:graphicData uri="http://schemas.openxmlformats.org/drawingml/2006/table">
            <a:tbl>
              <a:tblPr>
                <a:tableStyleId>{5C22544A-7EE6-4342-B048-85BDC9FD1C3A}</a:tableStyleId>
              </a:tblPr>
              <a:tblGrid>
                <a:gridCol w="448716">
                  <a:extLst>
                    <a:ext uri="{9D8B030D-6E8A-4147-A177-3AD203B41FA5}">
                      <a16:colId xmlns:a16="http://schemas.microsoft.com/office/drawing/2014/main" val="2442586072"/>
                    </a:ext>
                  </a:extLst>
                </a:gridCol>
                <a:gridCol w="3393666">
                  <a:extLst>
                    <a:ext uri="{9D8B030D-6E8A-4147-A177-3AD203B41FA5}">
                      <a16:colId xmlns:a16="http://schemas.microsoft.com/office/drawing/2014/main" val="486290777"/>
                    </a:ext>
                  </a:extLst>
                </a:gridCol>
                <a:gridCol w="881858">
                  <a:extLst>
                    <a:ext uri="{9D8B030D-6E8A-4147-A177-3AD203B41FA5}">
                      <a16:colId xmlns:a16="http://schemas.microsoft.com/office/drawing/2014/main" val="3653499283"/>
                    </a:ext>
                  </a:extLst>
                </a:gridCol>
                <a:gridCol w="717115">
                  <a:extLst>
                    <a:ext uri="{9D8B030D-6E8A-4147-A177-3AD203B41FA5}">
                      <a16:colId xmlns:a16="http://schemas.microsoft.com/office/drawing/2014/main" val="2500212788"/>
                    </a:ext>
                  </a:extLst>
                </a:gridCol>
                <a:gridCol w="881858">
                  <a:extLst>
                    <a:ext uri="{9D8B030D-6E8A-4147-A177-3AD203B41FA5}">
                      <a16:colId xmlns:a16="http://schemas.microsoft.com/office/drawing/2014/main" val="4049234335"/>
                    </a:ext>
                  </a:extLst>
                </a:gridCol>
                <a:gridCol w="804333">
                  <a:extLst>
                    <a:ext uri="{9D8B030D-6E8A-4147-A177-3AD203B41FA5}">
                      <a16:colId xmlns:a16="http://schemas.microsoft.com/office/drawing/2014/main" val="1067774291"/>
                    </a:ext>
                  </a:extLst>
                </a:gridCol>
                <a:gridCol w="1011617">
                  <a:extLst>
                    <a:ext uri="{9D8B030D-6E8A-4147-A177-3AD203B41FA5}">
                      <a16:colId xmlns:a16="http://schemas.microsoft.com/office/drawing/2014/main" val="3703635916"/>
                    </a:ext>
                  </a:extLst>
                </a:gridCol>
              </a:tblGrid>
              <a:tr h="362768">
                <a:tc rowSpan="2">
                  <a:txBody>
                    <a:bodyPr/>
                    <a:lstStyle/>
                    <a:p>
                      <a:pPr algn="ctr" fontAlgn="ctr"/>
                      <a:r>
                        <a:rPr lang="ru-RU" sz="1200" b="0" i="0" u="none" strike="noStrike" cap="none" spc="0" baseline="0" dirty="0" smtClean="0">
                          <a:ln>
                            <a:noFill/>
                          </a:ln>
                          <a:solidFill>
                            <a:schemeClr val="bg1"/>
                          </a:solidFill>
                          <a:effectLst/>
                          <a:uFillTx/>
                          <a:latin typeface="PFDinTextCondPro-Light"/>
                          <a:ea typeface="+mn-ea"/>
                          <a:cs typeface="+mn-cs"/>
                          <a:sym typeface="Calibri"/>
                        </a:rPr>
                        <a:t>№</a:t>
                      </a:r>
                    </a:p>
                    <a:p>
                      <a:pPr algn="ctr" fontAlgn="ctr"/>
                      <a:r>
                        <a:rPr lang="ru-RU" sz="1200" b="0" i="0" u="none" strike="noStrike" cap="none" spc="0" baseline="0" dirty="0" smtClean="0">
                          <a:ln>
                            <a:noFill/>
                          </a:ln>
                          <a:solidFill>
                            <a:schemeClr val="bg1"/>
                          </a:solidFill>
                          <a:effectLst/>
                          <a:uFillTx/>
                          <a:latin typeface="PFDinTextCondPro-Light"/>
                          <a:ea typeface="+mn-ea"/>
                          <a:cs typeface="+mn-cs"/>
                          <a:sym typeface="Calibri"/>
                        </a:rPr>
                        <a:t> п/п</a:t>
                      </a:r>
                      <a:endParaRPr lang="ru-RU" sz="1200" b="0"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algn="ctr" fontAlgn="ctr"/>
                      <a:r>
                        <a:rPr lang="ru-RU" sz="1200" b="0" i="0" u="none" strike="noStrike" cap="none" spc="0" baseline="0" dirty="0" smtClean="0">
                          <a:ln>
                            <a:noFill/>
                          </a:ln>
                          <a:solidFill>
                            <a:schemeClr val="bg1"/>
                          </a:solidFill>
                          <a:effectLst/>
                          <a:uFillTx/>
                          <a:latin typeface="PFDinTextCondPro-Light"/>
                          <a:ea typeface="+mn-ea"/>
                          <a:cs typeface="+mn-cs"/>
                          <a:sym typeface="Calibri"/>
                        </a:rPr>
                        <a:t>Показатели</a:t>
                      </a:r>
                      <a:endParaRPr lang="ru-RU" sz="1200" b="0"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5">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err="1" smtClean="0">
                          <a:ln>
                            <a:noFill/>
                          </a:ln>
                          <a:solidFill>
                            <a:schemeClr val="bg1"/>
                          </a:solidFill>
                          <a:effectLst/>
                          <a:uFillTx/>
                          <a:latin typeface="PFDinTextCondPro-Light"/>
                          <a:ea typeface="+mn-ea"/>
                          <a:cs typeface="+mn-cs"/>
                          <a:sym typeface="Calibri"/>
                        </a:rPr>
                        <a:t>Калмэнерго</a:t>
                      </a:r>
                      <a:r>
                        <a:rPr lang="ru-RU" sz="1200" b="0" i="0" u="none" strike="noStrike" cap="none" spc="0" baseline="0" dirty="0" smtClean="0">
                          <a:ln>
                            <a:noFill/>
                          </a:ln>
                          <a:solidFill>
                            <a:schemeClr val="bg1"/>
                          </a:solidFill>
                          <a:effectLst/>
                          <a:uFillTx/>
                          <a:latin typeface="PFDinTextCondPro-Light"/>
                          <a:ea typeface="+mn-ea"/>
                          <a:cs typeface="+mn-cs"/>
                          <a:sym typeface="Calibri"/>
                        </a:rPr>
                        <a:t>, второй ДПР 2018-2022, </a:t>
                      </a:r>
                      <a:r>
                        <a:rPr lang="ru-RU" sz="1200" b="0" i="0" u="none" strike="noStrike" cap="none" spc="0" baseline="0" dirty="0" err="1" smtClean="0">
                          <a:ln>
                            <a:noFill/>
                          </a:ln>
                          <a:solidFill>
                            <a:schemeClr val="bg1"/>
                          </a:solidFill>
                          <a:effectLst/>
                          <a:uFillTx/>
                          <a:latin typeface="PFDinTextCondPro-Light"/>
                          <a:ea typeface="+mn-ea"/>
                          <a:cs typeface="+mn-cs"/>
                          <a:sym typeface="Calibri"/>
                        </a:rPr>
                        <a:t>млн.руб</a:t>
                      </a:r>
                      <a:r>
                        <a:rPr lang="ru-RU" sz="1200" b="0" i="0" u="none" strike="noStrike" cap="none" spc="0" baseline="0" dirty="0" smtClean="0">
                          <a:ln>
                            <a:noFill/>
                          </a:ln>
                          <a:solidFill>
                            <a:schemeClr val="bg1"/>
                          </a:solidFill>
                          <a:effectLst/>
                          <a:uFillTx/>
                          <a:latin typeface="PFDinTextCondPro-Light"/>
                          <a:ea typeface="+mn-ea"/>
                          <a:cs typeface="+mn-cs"/>
                          <a:sym typeface="Calibri"/>
                        </a:rPr>
                        <a:t>.</a:t>
                      </a:r>
                      <a:endParaRPr lang="ru-RU" sz="1200" b="0"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58810471"/>
                  </a:ext>
                </a:extLst>
              </a:tr>
              <a:tr h="328038">
                <a:tc vMerge="1">
                  <a:txBody>
                    <a:bodyPr/>
                    <a:lstStyle/>
                    <a:p>
                      <a:endParaRPr lang="ru-RU"/>
                    </a:p>
                  </a:txBody>
                  <a:tcPr/>
                </a:tc>
                <a:tc vMerge="1">
                  <a:txBody>
                    <a:bodyPr/>
                    <a:lstStyle/>
                    <a:p>
                      <a:endParaRPr lang="ru-RU"/>
                    </a:p>
                  </a:txBody>
                  <a:tcPr/>
                </a:tc>
                <a:tc>
                  <a:txBody>
                    <a:bodyPr/>
                    <a:lstStyle/>
                    <a:p>
                      <a:pPr algn="ctr" fontAlgn="ctr"/>
                      <a:r>
                        <a:rPr lang="ru-RU" sz="1200" b="1" i="0" u="none" strike="noStrike" cap="none" spc="0" baseline="0" dirty="0" smtClean="0">
                          <a:ln>
                            <a:noFill/>
                          </a:ln>
                          <a:solidFill>
                            <a:schemeClr val="bg1"/>
                          </a:solidFill>
                          <a:effectLst/>
                          <a:uFillTx/>
                          <a:latin typeface="PFDinTextCondPro-Light"/>
                          <a:ea typeface="+mn-ea"/>
                          <a:cs typeface="+mn-cs"/>
                          <a:sym typeface="Calibri"/>
                        </a:rPr>
                        <a:t>2018</a:t>
                      </a:r>
                      <a:endParaRPr lang="ru-RU" sz="12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DinTextCondPro-Light"/>
                          <a:ea typeface="+mn-ea"/>
                          <a:cs typeface="+mn-cs"/>
                          <a:sym typeface="Calibri"/>
                        </a:rPr>
                        <a:t>2019*</a:t>
                      </a:r>
                      <a:endParaRPr lang="ru-RU" sz="12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DinTextCondPro-Light"/>
                          <a:ea typeface="+mn-ea"/>
                          <a:cs typeface="+mn-cs"/>
                          <a:sym typeface="Calibri"/>
                        </a:rPr>
                        <a:t>2020</a:t>
                      </a:r>
                      <a:endParaRPr lang="ru-RU" sz="12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DinTextCondPro-Light"/>
                          <a:ea typeface="+mn-ea"/>
                          <a:cs typeface="+mn-cs"/>
                          <a:sym typeface="Calibri"/>
                        </a:rPr>
                        <a:t>2021</a:t>
                      </a:r>
                      <a:endParaRPr lang="ru-RU" sz="12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DinTextCondPro-Light"/>
                          <a:ea typeface="+mn-ea"/>
                          <a:cs typeface="+mn-cs"/>
                          <a:sym typeface="Calibri"/>
                        </a:rPr>
                        <a:t>2022</a:t>
                      </a:r>
                      <a:endParaRPr lang="ru-RU" sz="12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915504061"/>
                  </a:ext>
                </a:extLst>
              </a:tr>
              <a:tr h="380797">
                <a:tc>
                  <a:txBody>
                    <a:bodyPr/>
                    <a:lstStyle/>
                    <a:p>
                      <a:pPr algn="ctr" fontAlgn="ctr"/>
                      <a:r>
                        <a:rPr lang="ru-RU" sz="1200" b="0" i="0" u="none" strike="noStrike" cap="none" spc="0" baseline="0" dirty="0" smtClean="0">
                          <a:ln>
                            <a:noFill/>
                          </a:ln>
                          <a:solidFill>
                            <a:schemeClr val="dk1"/>
                          </a:solidFill>
                          <a:effectLst/>
                          <a:uFillTx/>
                          <a:latin typeface="PFDinTextCondPro-Light"/>
                          <a:ea typeface="+mn-ea"/>
                          <a:cs typeface="+mn-cs"/>
                          <a:sym typeface="Calibri"/>
                        </a:rPr>
                        <a:t>1.</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Инвестиционная программа</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57,4</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38,8</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37,5</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37,5</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37,5</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96132195"/>
                  </a:ext>
                </a:extLst>
              </a:tr>
              <a:tr h="380797">
                <a:tc>
                  <a:txBody>
                    <a:bodyPr/>
                    <a:lstStyle/>
                    <a:p>
                      <a:pPr algn="ctr" fontAlgn="ctr"/>
                      <a:r>
                        <a:rPr lang="ru-RU" sz="1200" b="0" i="0" u="none" strike="noStrike" cap="none" spc="0" baseline="0" dirty="0" smtClean="0">
                          <a:ln>
                            <a:noFill/>
                          </a:ln>
                          <a:solidFill>
                            <a:schemeClr val="dk1"/>
                          </a:solidFill>
                          <a:effectLst/>
                          <a:uFillTx/>
                          <a:latin typeface="PFDinTextCondPro-Light"/>
                          <a:ea typeface="+mn-ea"/>
                          <a:cs typeface="+mn-cs"/>
                          <a:sym typeface="Calibri"/>
                        </a:rPr>
                        <a:t>2.</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a:ln>
                            <a:noFill/>
                          </a:ln>
                          <a:solidFill>
                            <a:schemeClr val="dk1"/>
                          </a:solidFill>
                          <a:effectLst/>
                          <a:uFillTx/>
                          <a:latin typeface="PFDinTextCondPro-Light"/>
                          <a:ea typeface="+mn-ea"/>
                          <a:cs typeface="+mn-cs"/>
                          <a:sym typeface="Calibri"/>
                        </a:rPr>
                        <a:t>Затраты на производство и реализацию продукции</a:t>
                      </a: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1 632,1</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1 704,3</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1 847,8</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1 865,4</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1 871,8</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47067975"/>
                  </a:ext>
                </a:extLst>
              </a:tr>
              <a:tr h="544992">
                <a:tc>
                  <a:txBody>
                    <a:bodyPr/>
                    <a:lstStyle/>
                    <a:p>
                      <a:pPr algn="ctr" fontAlgn="ctr"/>
                      <a:r>
                        <a:rPr lang="ru-RU" sz="1200" b="0" i="0" u="none" strike="noStrike" cap="none" spc="0" baseline="0" dirty="0" smtClean="0">
                          <a:ln>
                            <a:noFill/>
                          </a:ln>
                          <a:solidFill>
                            <a:schemeClr val="dk1"/>
                          </a:solidFill>
                          <a:effectLst/>
                          <a:uFillTx/>
                          <a:latin typeface="PFDinTextCondPro-Light"/>
                          <a:ea typeface="+mn-ea"/>
                          <a:cs typeface="+mn-cs"/>
                          <a:sym typeface="Calibri"/>
                        </a:rPr>
                        <a:t>3.</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uFillTx/>
                          <a:latin typeface="PFDinTextCondPro-Light"/>
                          <a:ea typeface="+mn-ea"/>
                          <a:cs typeface="+mn-cs"/>
                          <a:sym typeface="Calibri"/>
                        </a:rPr>
                        <a:t>Расходы по итогам деятельности, связанные с необходимостью корректировки НВВ</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35,0</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0</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7,8</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69,7</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139,0</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91554879"/>
                  </a:ext>
                </a:extLst>
              </a:tr>
              <a:tr h="380797">
                <a:tc>
                  <a:txBody>
                    <a:bodyPr/>
                    <a:lstStyle/>
                    <a:p>
                      <a:pPr algn="ctr" fontAlgn="ctr"/>
                      <a:r>
                        <a:rPr lang="ru-RU" sz="1200" b="0" i="0" u="none" strike="noStrike" cap="none" spc="0" baseline="0" dirty="0" smtClean="0">
                          <a:ln>
                            <a:noFill/>
                          </a:ln>
                          <a:solidFill>
                            <a:schemeClr val="dk1"/>
                          </a:solidFill>
                          <a:effectLst/>
                          <a:uFillTx/>
                          <a:latin typeface="PFDinTextCondPro-Light"/>
                          <a:ea typeface="+mn-ea"/>
                          <a:cs typeface="+mn-cs"/>
                          <a:sym typeface="Calibri"/>
                        </a:rPr>
                        <a:t>4.</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НВВ котловая</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1 667,1</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1 704,3</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1 855,6</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1 935,1</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2 010,7</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54304699"/>
                  </a:ext>
                </a:extLst>
              </a:tr>
              <a:tr h="380797">
                <a:tc>
                  <a:txBody>
                    <a:bodyPr/>
                    <a:lstStyle/>
                    <a:p>
                      <a:pPr algn="ctr" fontAlgn="ctr"/>
                      <a:r>
                        <a:rPr lang="ru-RU" sz="1200" b="0" i="0" u="none" strike="noStrike" cap="none" spc="0" baseline="0" dirty="0" smtClean="0">
                          <a:ln>
                            <a:noFill/>
                          </a:ln>
                          <a:solidFill>
                            <a:schemeClr val="dk1"/>
                          </a:solidFill>
                          <a:effectLst/>
                          <a:uFillTx/>
                          <a:latin typeface="PFDinTextCondPro-Light"/>
                          <a:ea typeface="+mn-ea"/>
                          <a:cs typeface="+mn-cs"/>
                          <a:sym typeface="Calibri"/>
                        </a:rPr>
                        <a:t>5.</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uFillTx/>
                          <a:latin typeface="PFDinTextCondPro-Light"/>
                          <a:ea typeface="+mn-ea"/>
                          <a:cs typeface="+mn-cs"/>
                          <a:sym typeface="Calibri"/>
                        </a:rPr>
                        <a:t>Полезный отпуск (котловой), млн. </a:t>
                      </a:r>
                      <a:r>
                        <a:rPr lang="ru-RU" sz="1200" b="0" i="0" u="none" strike="noStrike" cap="none" spc="0" baseline="0" dirty="0" err="1" smtClean="0">
                          <a:ln>
                            <a:noFill/>
                          </a:ln>
                          <a:solidFill>
                            <a:schemeClr val="dk1"/>
                          </a:solidFill>
                          <a:effectLst/>
                          <a:uFillTx/>
                          <a:latin typeface="PFDinTextCondPro-Light"/>
                          <a:ea typeface="+mn-ea"/>
                          <a:cs typeface="+mn-cs"/>
                          <a:sym typeface="Calibri"/>
                        </a:rPr>
                        <a:t>кВтч</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535,3</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618,0</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535,3</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535,3</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535,3</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41836911"/>
                  </a:ext>
                </a:extLst>
              </a:tr>
            </a:tbl>
          </a:graphicData>
        </a:graphic>
      </p:graphicFrame>
      <p:sp>
        <p:nvSpPr>
          <p:cNvPr id="8" name="TextBox 1"/>
          <p:cNvSpPr txBox="1">
            <a:spLocks noChangeArrowheads="1"/>
          </p:cNvSpPr>
          <p:nvPr/>
        </p:nvSpPr>
        <p:spPr bwMode="auto">
          <a:xfrm>
            <a:off x="562709" y="4868521"/>
            <a:ext cx="813916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defTabSz="457200" eaLnBrk="1" hangingPunct="1">
              <a:defRPr/>
            </a:pPr>
            <a:r>
              <a:rPr lang="ru-RU" altLang="ru-RU" sz="1100" i="1" dirty="0">
                <a:solidFill>
                  <a:schemeClr val="dk1"/>
                </a:solidFill>
                <a:latin typeface="PFDinTextCondPro-Light"/>
                <a:cs typeface="+mn-cs"/>
              </a:rPr>
              <a:t>*) в соответствии с </a:t>
            </a:r>
            <a:r>
              <a:rPr lang="ru-RU" altLang="ru-RU" sz="1100" i="1" dirty="0" smtClean="0">
                <a:solidFill>
                  <a:schemeClr val="dk1"/>
                </a:solidFill>
                <a:latin typeface="PFDinTextCondPro-Light"/>
                <a:cs typeface="+mn-cs"/>
              </a:rPr>
              <a:t>экспертными заключениями </a:t>
            </a:r>
            <a:r>
              <a:rPr lang="ru-RU" altLang="ru-RU" sz="1100" i="1" dirty="0">
                <a:solidFill>
                  <a:schemeClr val="dk1"/>
                </a:solidFill>
                <a:latin typeface="PFDinTextCondPro-Light"/>
                <a:cs typeface="+mn-cs"/>
              </a:rPr>
              <a:t>РСТ Республики Калмыкия от 20.12.2018 №</a:t>
            </a:r>
            <a:r>
              <a:rPr lang="ru-RU" altLang="ru-RU" sz="1100" i="1" dirty="0" smtClean="0">
                <a:solidFill>
                  <a:schemeClr val="dk1"/>
                </a:solidFill>
                <a:latin typeface="PFDinTextCondPro-Light"/>
                <a:cs typeface="+mn-cs"/>
              </a:rPr>
              <a:t>1-ТСО и от 25.04.2019 №4-ТСО, </a:t>
            </a:r>
            <a:r>
              <a:rPr lang="ru-RU" altLang="ru-RU" sz="1100" i="1" dirty="0">
                <a:solidFill>
                  <a:schemeClr val="dk1"/>
                </a:solidFill>
                <a:latin typeface="PFDinTextCondPro-Light"/>
                <a:cs typeface="+mn-cs"/>
              </a:rPr>
              <a:t>при установлении </a:t>
            </a:r>
            <a:r>
              <a:rPr lang="ru-RU" altLang="ru-RU" sz="1100" i="1" dirty="0" smtClean="0">
                <a:solidFill>
                  <a:schemeClr val="dk1"/>
                </a:solidFill>
                <a:latin typeface="PFDinTextCondPro-Light"/>
                <a:cs typeface="+mn-cs"/>
              </a:rPr>
              <a:t>(и последующем пересмотре) тарифов </a:t>
            </a:r>
            <a:r>
              <a:rPr lang="ru-RU" altLang="ru-RU" sz="1100" i="1" dirty="0">
                <a:solidFill>
                  <a:schemeClr val="dk1"/>
                </a:solidFill>
                <a:latin typeface="PFDinTextCondPro-Light"/>
                <a:cs typeface="+mn-cs"/>
              </a:rPr>
              <a:t>на передачу э/э на 2019 год учтена </a:t>
            </a:r>
            <a:r>
              <a:rPr lang="ru-RU" altLang="ru-RU" sz="1100" i="1" dirty="0" smtClean="0">
                <a:solidFill>
                  <a:schemeClr val="dk1"/>
                </a:solidFill>
                <a:latin typeface="PFDinTextCondPro-Light"/>
                <a:cs typeface="+mn-cs"/>
              </a:rPr>
              <a:t>инвестиционная программа, </a:t>
            </a:r>
            <a:r>
              <a:rPr lang="ru-RU" altLang="ru-RU" sz="1100" i="1" dirty="0">
                <a:solidFill>
                  <a:schemeClr val="dk1"/>
                </a:solidFill>
                <a:latin typeface="PFDinTextCondPro-Light"/>
                <a:cs typeface="+mn-cs"/>
              </a:rPr>
              <a:t>утвержденная приказом Минэнерго  России от 15.11.2018 №11@</a:t>
            </a:r>
          </a:p>
        </p:txBody>
      </p:sp>
    </p:spTree>
    <p:extLst>
      <p:ext uri="{BB962C8B-B14F-4D97-AF65-F5344CB8AC3E}">
        <p14:creationId xmlns:p14="http://schemas.microsoft.com/office/powerpoint/2010/main" val="3973532552"/>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33</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РЕГУЛИРОВАНИЕ МЕТОДОМ ДОЛГОСРОЧНОЙ ИНДЕКСАЦИИ НЕОБХОДИМОЙ ВАЛОВОЙ ВЫРУЧКИ (НВВ)</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3621926494"/>
              </p:ext>
            </p:extLst>
          </p:nvPr>
        </p:nvGraphicFramePr>
        <p:xfrm>
          <a:off x="703381" y="2261730"/>
          <a:ext cx="8193329" cy="2658217"/>
        </p:xfrm>
        <a:graphic>
          <a:graphicData uri="http://schemas.openxmlformats.org/drawingml/2006/table">
            <a:tbl>
              <a:tblPr>
                <a:tableStyleId>{5C22544A-7EE6-4342-B048-85BDC9FD1C3A}</a:tableStyleId>
              </a:tblPr>
              <a:tblGrid>
                <a:gridCol w="451704">
                  <a:extLst>
                    <a:ext uri="{9D8B030D-6E8A-4147-A177-3AD203B41FA5}">
                      <a16:colId xmlns:a16="http://schemas.microsoft.com/office/drawing/2014/main" val="2442586072"/>
                    </a:ext>
                  </a:extLst>
                </a:gridCol>
                <a:gridCol w="2320478">
                  <a:extLst>
                    <a:ext uri="{9D8B030D-6E8A-4147-A177-3AD203B41FA5}">
                      <a16:colId xmlns:a16="http://schemas.microsoft.com/office/drawing/2014/main" val="486290777"/>
                    </a:ext>
                  </a:extLst>
                </a:gridCol>
                <a:gridCol w="1149940">
                  <a:extLst>
                    <a:ext uri="{9D8B030D-6E8A-4147-A177-3AD203B41FA5}">
                      <a16:colId xmlns:a16="http://schemas.microsoft.com/office/drawing/2014/main" val="3653499283"/>
                    </a:ext>
                  </a:extLst>
                </a:gridCol>
                <a:gridCol w="1160208">
                  <a:extLst>
                    <a:ext uri="{9D8B030D-6E8A-4147-A177-3AD203B41FA5}">
                      <a16:colId xmlns:a16="http://schemas.microsoft.com/office/drawing/2014/main" val="2500212788"/>
                    </a:ext>
                  </a:extLst>
                </a:gridCol>
                <a:gridCol w="1016465">
                  <a:extLst>
                    <a:ext uri="{9D8B030D-6E8A-4147-A177-3AD203B41FA5}">
                      <a16:colId xmlns:a16="http://schemas.microsoft.com/office/drawing/2014/main" val="4049234335"/>
                    </a:ext>
                  </a:extLst>
                </a:gridCol>
                <a:gridCol w="1088337">
                  <a:extLst>
                    <a:ext uri="{9D8B030D-6E8A-4147-A177-3AD203B41FA5}">
                      <a16:colId xmlns:a16="http://schemas.microsoft.com/office/drawing/2014/main" val="1067774291"/>
                    </a:ext>
                  </a:extLst>
                </a:gridCol>
                <a:gridCol w="1006197">
                  <a:extLst>
                    <a:ext uri="{9D8B030D-6E8A-4147-A177-3AD203B41FA5}">
                      <a16:colId xmlns:a16="http://schemas.microsoft.com/office/drawing/2014/main" val="3703635916"/>
                    </a:ext>
                  </a:extLst>
                </a:gridCol>
              </a:tblGrid>
              <a:tr h="357138">
                <a:tc rowSpan="2">
                  <a:txBody>
                    <a:bodyPr/>
                    <a:lstStyle/>
                    <a:p>
                      <a:pPr algn="ctr" fontAlgn="ctr"/>
                      <a:r>
                        <a:rPr lang="ru-RU" sz="1200" b="0" i="0" u="none" strike="noStrike" cap="none" spc="0" baseline="0" dirty="0" smtClean="0">
                          <a:ln>
                            <a:noFill/>
                          </a:ln>
                          <a:solidFill>
                            <a:schemeClr val="bg1"/>
                          </a:solidFill>
                          <a:effectLst/>
                          <a:uFillTx/>
                          <a:latin typeface="PF Din Text Cond Pro Light"/>
                          <a:ea typeface="+mn-ea"/>
                          <a:cs typeface="+mn-cs"/>
                          <a:sym typeface="Calibri"/>
                        </a:rPr>
                        <a:t>№</a:t>
                      </a:r>
                    </a:p>
                    <a:p>
                      <a:pPr algn="ctr" fontAlgn="ctr"/>
                      <a:r>
                        <a:rPr lang="ru-RU" sz="1200" b="0" i="0" u="none" strike="noStrike" cap="none" spc="0" baseline="0" dirty="0" smtClean="0">
                          <a:ln>
                            <a:noFill/>
                          </a:ln>
                          <a:solidFill>
                            <a:schemeClr val="bg1"/>
                          </a:solidFill>
                          <a:effectLst/>
                          <a:uFillTx/>
                          <a:latin typeface="PF Din Text Cond Pro Light"/>
                          <a:ea typeface="+mn-ea"/>
                          <a:cs typeface="+mn-cs"/>
                          <a:sym typeface="Calibri"/>
                        </a:rPr>
                        <a:t> п/п</a:t>
                      </a:r>
                      <a:endParaRPr lang="ru-RU" sz="1200" b="0"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algn="ctr" fontAlgn="ctr"/>
                      <a:r>
                        <a:rPr lang="ru-RU" sz="1200" b="0" i="0" u="none" strike="noStrike" cap="none" spc="0" baseline="0" dirty="0" smtClean="0">
                          <a:ln>
                            <a:noFill/>
                          </a:ln>
                          <a:solidFill>
                            <a:schemeClr val="bg1"/>
                          </a:solidFill>
                          <a:effectLst/>
                          <a:uFillTx/>
                          <a:latin typeface="PF Din Text Cond Pro Light"/>
                          <a:ea typeface="+mn-ea"/>
                          <a:cs typeface="+mn-cs"/>
                          <a:sym typeface="Calibri"/>
                        </a:rPr>
                        <a:t>Показатели</a:t>
                      </a:r>
                      <a:endParaRPr lang="ru-RU" sz="1200" b="0"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5">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bg1"/>
                          </a:solidFill>
                          <a:effectLst/>
                          <a:uFillTx/>
                          <a:latin typeface="PF Din Text Cond Pro Light"/>
                          <a:ea typeface="+mn-ea"/>
                          <a:cs typeface="+mn-cs"/>
                          <a:sym typeface="Calibri"/>
                        </a:rPr>
                        <a:t>Волгоградэнерго, третий ДПР 2019-2023, </a:t>
                      </a:r>
                      <a:r>
                        <a:rPr lang="ru-RU" sz="1200" b="0" i="0" u="none" strike="noStrike" cap="none" spc="0" baseline="0" dirty="0" err="1" smtClean="0">
                          <a:ln>
                            <a:noFill/>
                          </a:ln>
                          <a:solidFill>
                            <a:schemeClr val="bg1"/>
                          </a:solidFill>
                          <a:effectLst/>
                          <a:uFillTx/>
                          <a:latin typeface="PF Din Text Cond Pro Light"/>
                          <a:ea typeface="+mn-ea"/>
                          <a:cs typeface="+mn-cs"/>
                          <a:sym typeface="Calibri"/>
                        </a:rPr>
                        <a:t>млн.руб</a:t>
                      </a:r>
                      <a:r>
                        <a:rPr lang="ru-RU" sz="1200" b="0" i="0" u="none" strike="noStrike" cap="none" spc="0" baseline="0" dirty="0" smtClean="0">
                          <a:ln>
                            <a:noFill/>
                          </a:ln>
                          <a:solidFill>
                            <a:schemeClr val="bg1"/>
                          </a:solidFill>
                          <a:effectLst/>
                          <a:uFillTx/>
                          <a:latin typeface="PF Din Text Cond Pro Light"/>
                          <a:ea typeface="+mn-ea"/>
                          <a:cs typeface="+mn-cs"/>
                          <a:sym typeface="Calibri"/>
                        </a:rPr>
                        <a:t>.</a:t>
                      </a:r>
                      <a:endParaRPr lang="ru-RU" sz="1200" b="0"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58810471"/>
                  </a:ext>
                </a:extLst>
              </a:tr>
              <a:tr h="361160">
                <a:tc vMerge="1">
                  <a:txBody>
                    <a:bodyPr/>
                    <a:lstStyle/>
                    <a:p>
                      <a:endParaRPr lang="ru-RU"/>
                    </a:p>
                  </a:txBody>
                  <a:tcPr/>
                </a:tc>
                <a:tc vMerge="1">
                  <a:txBody>
                    <a:bodyPr/>
                    <a:lstStyle/>
                    <a:p>
                      <a:endParaRPr lang="ru-RU"/>
                    </a:p>
                  </a:txBody>
                  <a:tcPr/>
                </a:tc>
                <a:tc>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2019</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2020</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2021</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2022</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2023</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915504061"/>
                  </a:ext>
                </a:extLst>
              </a:tr>
              <a:tr h="432295">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1.</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Инвестиционная программа*</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438,4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468,7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430,2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412,8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432,1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96132195"/>
                  </a:ext>
                </a:extLst>
              </a:tr>
              <a:tr h="456636">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2.</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Подконтрольные и неподконтрольные расходы</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8 715,7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8 </a:t>
                      </a:r>
                      <a:r>
                        <a:rPr lang="ru-RU" sz="1200" b="0" i="0" u="none" strike="noStrike" cap="none" spc="0" baseline="0" dirty="0">
                          <a:ln>
                            <a:noFill/>
                          </a:ln>
                          <a:solidFill>
                            <a:schemeClr val="dk1"/>
                          </a:solidFill>
                          <a:effectLst/>
                          <a:uFillTx/>
                          <a:latin typeface="PF Din Text Cond Pro Light"/>
                          <a:ea typeface="+mn-ea"/>
                          <a:cs typeface="+mn-cs"/>
                          <a:sym typeface="Calibri"/>
                        </a:rPr>
                        <a:t>172,8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8 </a:t>
                      </a:r>
                      <a:r>
                        <a:rPr lang="ru-RU" sz="1200" b="0" i="0" u="none" strike="noStrike" cap="none" spc="0" baseline="0" dirty="0">
                          <a:ln>
                            <a:noFill/>
                          </a:ln>
                          <a:solidFill>
                            <a:schemeClr val="dk1"/>
                          </a:solidFill>
                          <a:effectLst/>
                          <a:uFillTx/>
                          <a:latin typeface="PF Din Text Cond Pro Light"/>
                          <a:ea typeface="+mn-ea"/>
                          <a:cs typeface="+mn-cs"/>
                          <a:sym typeface="Calibri"/>
                        </a:rPr>
                        <a:t>353,1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8 </a:t>
                      </a:r>
                      <a:r>
                        <a:rPr lang="ru-RU" sz="1200" b="0" i="0" u="none" strike="noStrike" cap="none" spc="0" baseline="0" dirty="0">
                          <a:ln>
                            <a:noFill/>
                          </a:ln>
                          <a:solidFill>
                            <a:schemeClr val="dk1"/>
                          </a:solidFill>
                          <a:effectLst/>
                          <a:uFillTx/>
                          <a:latin typeface="PF Din Text Cond Pro Light"/>
                          <a:ea typeface="+mn-ea"/>
                          <a:cs typeface="+mn-cs"/>
                          <a:sym typeface="Calibri"/>
                        </a:rPr>
                        <a:t>538,0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8 </a:t>
                      </a:r>
                      <a:r>
                        <a:rPr lang="ru-RU" sz="1200" b="0" i="0" u="none" strike="noStrike" cap="none" spc="0" baseline="0" dirty="0">
                          <a:ln>
                            <a:noFill/>
                          </a:ln>
                          <a:solidFill>
                            <a:schemeClr val="dk1"/>
                          </a:solidFill>
                          <a:effectLst/>
                          <a:uFillTx/>
                          <a:latin typeface="PF Din Text Cond Pro Light"/>
                          <a:ea typeface="+mn-ea"/>
                          <a:cs typeface="+mn-cs"/>
                          <a:sym typeface="Calibri"/>
                        </a:rPr>
                        <a:t>727,6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47067975"/>
                  </a:ext>
                </a:extLst>
              </a:tr>
              <a:tr h="618693">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3.</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Расходы на покупку э/э в целях компенсации потерь</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 </a:t>
                      </a:r>
                      <a:r>
                        <a:rPr lang="ru-RU" sz="1200" b="0" i="0" u="none" strike="noStrike" cap="none" spc="0" baseline="0" dirty="0">
                          <a:ln>
                            <a:noFill/>
                          </a:ln>
                          <a:solidFill>
                            <a:schemeClr val="dk1"/>
                          </a:solidFill>
                          <a:effectLst/>
                          <a:uFillTx/>
                          <a:latin typeface="PF Din Text Cond Pro Light"/>
                          <a:ea typeface="+mn-ea"/>
                          <a:cs typeface="+mn-cs"/>
                          <a:sym typeface="Calibri"/>
                        </a:rPr>
                        <a:t>947,7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2 </a:t>
                      </a:r>
                      <a:r>
                        <a:rPr lang="ru-RU" sz="1200" b="0" i="0" u="none" strike="noStrike" cap="none" spc="0" baseline="0" dirty="0">
                          <a:ln>
                            <a:noFill/>
                          </a:ln>
                          <a:solidFill>
                            <a:schemeClr val="dk1"/>
                          </a:solidFill>
                          <a:effectLst/>
                          <a:uFillTx/>
                          <a:latin typeface="PF Din Text Cond Pro Light"/>
                          <a:ea typeface="+mn-ea"/>
                          <a:cs typeface="+mn-cs"/>
                          <a:sym typeface="Calibri"/>
                        </a:rPr>
                        <a:t>006,2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2 </a:t>
                      </a:r>
                      <a:r>
                        <a:rPr lang="ru-RU" sz="1200" b="0" i="0" u="none" strike="noStrike" cap="none" spc="0" baseline="0" dirty="0">
                          <a:ln>
                            <a:noFill/>
                          </a:ln>
                          <a:solidFill>
                            <a:schemeClr val="dk1"/>
                          </a:solidFill>
                          <a:effectLst/>
                          <a:uFillTx/>
                          <a:latin typeface="PF Din Text Cond Pro Light"/>
                          <a:ea typeface="+mn-ea"/>
                          <a:cs typeface="+mn-cs"/>
                          <a:sym typeface="Calibri"/>
                        </a:rPr>
                        <a:t>066,4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2 </a:t>
                      </a:r>
                      <a:r>
                        <a:rPr lang="ru-RU" sz="1200" b="0" i="0" u="none" strike="noStrike" cap="none" spc="0" baseline="0" dirty="0">
                          <a:ln>
                            <a:noFill/>
                          </a:ln>
                          <a:solidFill>
                            <a:schemeClr val="dk1"/>
                          </a:solidFill>
                          <a:effectLst/>
                          <a:uFillTx/>
                          <a:latin typeface="PF Din Text Cond Pro Light"/>
                          <a:ea typeface="+mn-ea"/>
                          <a:cs typeface="+mn-cs"/>
                          <a:sym typeface="Calibri"/>
                        </a:rPr>
                        <a:t>128,4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2 </a:t>
                      </a:r>
                      <a:r>
                        <a:rPr lang="ru-RU" sz="1200" b="0" i="0" u="none" strike="noStrike" cap="none" spc="0" baseline="0" dirty="0">
                          <a:ln>
                            <a:noFill/>
                          </a:ln>
                          <a:solidFill>
                            <a:schemeClr val="dk1"/>
                          </a:solidFill>
                          <a:effectLst/>
                          <a:uFillTx/>
                          <a:latin typeface="PF Din Text Cond Pro Light"/>
                          <a:ea typeface="+mn-ea"/>
                          <a:cs typeface="+mn-cs"/>
                          <a:sym typeface="Calibri"/>
                        </a:rPr>
                        <a:t>192,2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91554879"/>
                  </a:ext>
                </a:extLst>
              </a:tr>
              <a:tr h="432295">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4.</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НВВ котловая</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10 663,5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10 178,9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10 </a:t>
                      </a:r>
                      <a:r>
                        <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419,4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10 </a:t>
                      </a:r>
                      <a:r>
                        <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666,3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10 </a:t>
                      </a:r>
                      <a:r>
                        <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919,8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54304699"/>
                  </a:ext>
                </a:extLst>
              </a:tr>
            </a:tbl>
          </a:graphicData>
        </a:graphic>
      </p:graphicFrame>
      <p:sp>
        <p:nvSpPr>
          <p:cNvPr id="7" name="Прямоугольник 6"/>
          <p:cNvSpPr/>
          <p:nvPr/>
        </p:nvSpPr>
        <p:spPr>
          <a:xfrm>
            <a:off x="703381" y="1599547"/>
            <a:ext cx="8119435" cy="461665"/>
          </a:xfrm>
          <a:prstGeom prst="rect">
            <a:avLst/>
          </a:prstGeom>
        </p:spPr>
        <p:txBody>
          <a:bodyPr wrap="square">
            <a:spAutoFit/>
          </a:bodyPr>
          <a:lstStyle/>
          <a:p>
            <a:pPr algn="just" defTabSz="457200">
              <a:defRPr/>
            </a:pPr>
            <a:r>
              <a:rPr lang="ru-RU" sz="1200" kern="1200" dirty="0" smtClean="0">
                <a:solidFill>
                  <a:schemeClr val="dk1"/>
                </a:solidFill>
                <a:latin typeface="PF Din Text Cond Pro Light"/>
                <a:ea typeface="+mn-ea"/>
                <a:cs typeface="+mn-cs"/>
              </a:rPr>
              <a:t>С 2019 года филиалом ПАО "МРСК Юга" - "Волгоградэнерго"  осуществлен переход в новый (третий)  долгосрочный период регулирования 2019-2023 </a:t>
            </a:r>
            <a:r>
              <a:rPr lang="ru-RU" sz="1200" kern="1200" dirty="0" err="1" smtClean="0">
                <a:solidFill>
                  <a:schemeClr val="dk1"/>
                </a:solidFill>
                <a:latin typeface="PF Din Text Cond Pro Light"/>
                <a:ea typeface="+mn-ea"/>
                <a:cs typeface="+mn-cs"/>
              </a:rPr>
              <a:t>гг</a:t>
            </a:r>
            <a:r>
              <a:rPr lang="ru-RU" sz="1200" kern="1200" dirty="0" smtClean="0">
                <a:solidFill>
                  <a:schemeClr val="dk1"/>
                </a:solidFill>
                <a:latin typeface="PF Din Text Cond Pro Light"/>
                <a:ea typeface="+mn-ea"/>
                <a:cs typeface="+mn-cs"/>
              </a:rPr>
              <a:t> методом долгосрочной индексации НВВ</a:t>
            </a:r>
            <a:endParaRPr lang="ru-RU" sz="1200" kern="1200" dirty="0">
              <a:solidFill>
                <a:schemeClr val="dk1"/>
              </a:solidFill>
              <a:latin typeface="PF Din Text Cond Pro Light"/>
              <a:ea typeface="+mn-ea"/>
              <a:cs typeface="+mn-cs"/>
            </a:endParaRPr>
          </a:p>
        </p:txBody>
      </p:sp>
      <p:sp>
        <p:nvSpPr>
          <p:cNvPr id="9" name="TextBox 1"/>
          <p:cNvSpPr txBox="1">
            <a:spLocks noChangeArrowheads="1"/>
          </p:cNvSpPr>
          <p:nvPr/>
        </p:nvSpPr>
        <p:spPr bwMode="auto">
          <a:xfrm>
            <a:off x="740327" y="5319017"/>
            <a:ext cx="811943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just" fontAlgn="base">
              <a:spcBef>
                <a:spcPct val="0"/>
              </a:spcBef>
              <a:spcAft>
                <a:spcPct val="0"/>
              </a:spcAft>
              <a:defRPr sz="1000" i="1">
                <a:cs typeface="Arial" charset="0"/>
              </a:defRPr>
            </a:lvl1pPr>
            <a:lvl2pPr eaLnBrk="0" fontAlgn="base" hangingPunct="0">
              <a:spcBef>
                <a:spcPct val="0"/>
              </a:spcBef>
              <a:spcAft>
                <a:spcPct val="0"/>
              </a:spcAft>
              <a:defRPr>
                <a:latin typeface="Arial" panose="020B0604020202020204" pitchFamily="34" charset="0"/>
                <a:cs typeface="Arial" panose="020B0604020202020204" pitchFamily="34" charset="0"/>
              </a:defRPr>
            </a:lvl2pPr>
            <a:lvl3pPr eaLnBrk="0" fontAlgn="base" hangingPunct="0">
              <a:spcBef>
                <a:spcPct val="0"/>
              </a:spcBef>
              <a:spcAft>
                <a:spcPct val="0"/>
              </a:spcAft>
              <a:defRPr>
                <a:latin typeface="Arial" panose="020B0604020202020204" pitchFamily="34" charset="0"/>
                <a:cs typeface="Arial" panose="020B0604020202020204" pitchFamily="34" charset="0"/>
              </a:defRPr>
            </a:lvl3pPr>
            <a:lvl4pPr eaLnBrk="0" fontAlgn="base" hangingPunct="0">
              <a:spcBef>
                <a:spcPct val="0"/>
              </a:spcBef>
              <a:spcAft>
                <a:spcPct val="0"/>
              </a:spcAft>
              <a:defRPr>
                <a:latin typeface="Arial" panose="020B0604020202020204" pitchFamily="34" charset="0"/>
                <a:cs typeface="Arial" panose="020B0604020202020204" pitchFamily="34" charset="0"/>
              </a:defRPr>
            </a:lvl4pPr>
            <a:lvl5pPr eaLnBrk="0" fontAlgn="base" hangingPunct="0">
              <a:spcBef>
                <a:spcPct val="0"/>
              </a:spcBef>
              <a:spcAft>
                <a:spcPct val="0"/>
              </a:spcAft>
              <a:defRPr>
                <a:latin typeface="Arial" panose="020B0604020202020204" pitchFamily="34" charset="0"/>
                <a:cs typeface="Arial" panose="020B0604020202020204" pitchFamily="34" charset="0"/>
              </a:defRPr>
            </a:lvl5pPr>
            <a:lvl6pPr defTabSz="914400">
              <a:defRPr>
                <a:latin typeface="Arial" panose="020B0604020202020204" pitchFamily="34" charset="0"/>
                <a:cs typeface="Arial" panose="020B0604020202020204" pitchFamily="34" charset="0"/>
              </a:defRPr>
            </a:lvl6pPr>
            <a:lvl7pPr defTabSz="914400">
              <a:defRPr>
                <a:latin typeface="Arial" panose="020B0604020202020204" pitchFamily="34" charset="0"/>
                <a:cs typeface="Arial" panose="020B0604020202020204" pitchFamily="34" charset="0"/>
              </a:defRPr>
            </a:lvl7pPr>
            <a:lvl8pPr defTabSz="914400">
              <a:defRPr>
                <a:latin typeface="Arial" panose="020B0604020202020204" pitchFamily="34" charset="0"/>
                <a:cs typeface="Arial" panose="020B0604020202020204" pitchFamily="34" charset="0"/>
              </a:defRPr>
            </a:lvl8pPr>
            <a:lvl9pPr defTabSz="914400">
              <a:defRPr>
                <a:latin typeface="Arial" panose="020B0604020202020204" pitchFamily="34" charset="0"/>
                <a:cs typeface="Arial" panose="020B0604020202020204" pitchFamily="34" charset="0"/>
              </a:defRPr>
            </a:lvl9pPr>
          </a:lstStyle>
          <a:p>
            <a:pPr defTabSz="457200">
              <a:defRPr/>
            </a:pPr>
            <a:r>
              <a:rPr lang="ru-RU" altLang="ru-RU" sz="1100" dirty="0">
                <a:solidFill>
                  <a:prstClr val="black"/>
                </a:solidFill>
                <a:latin typeface="PF Din Text Cond Pro Light"/>
              </a:rPr>
              <a:t>*)  показатели по инвестициям приведены в соответствии с приказом Минэнерго России от 15.11.2018 №11@ об утверждении ИПР ПАО «МРСК Юга» на 2019-2023 гг. (в том числе в части проектов </a:t>
            </a:r>
            <a:r>
              <a:rPr lang="ru-RU" altLang="ru-RU" sz="1100" dirty="0" smtClean="0">
                <a:solidFill>
                  <a:prstClr val="black"/>
                </a:solidFill>
                <a:latin typeface="PF Din Text Cond Pro Light"/>
              </a:rPr>
              <a:t>инвестиционной программы Общества, </a:t>
            </a:r>
            <a:r>
              <a:rPr lang="ru-RU" altLang="ru-RU" sz="1100" dirty="0">
                <a:solidFill>
                  <a:prstClr val="black"/>
                </a:solidFill>
                <a:latin typeface="PF Din Text Cond Pro Light"/>
              </a:rPr>
              <a:t>реализуемых на территории Волгоградской области)</a:t>
            </a:r>
          </a:p>
        </p:txBody>
      </p:sp>
    </p:spTree>
    <p:extLst>
      <p:ext uri="{BB962C8B-B14F-4D97-AF65-F5344CB8AC3E}">
        <p14:creationId xmlns:p14="http://schemas.microsoft.com/office/powerpoint/2010/main" val="4201306785"/>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34</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РЕГУЛИРОВАНИЕ МЕТОДОМ ДОЛГОСРОЧНОЙ ИНДЕКСАЦИИ НЕОБХОДИМОЙ ВАЛОВОЙ ВЫРУЧКИ (НВВ)</a:t>
            </a:r>
            <a:endParaRPr lang="ru-RU" dirty="0"/>
          </a:p>
        </p:txBody>
      </p:sp>
      <p:graphicFrame>
        <p:nvGraphicFramePr>
          <p:cNvPr id="6" name="Таблица 5"/>
          <p:cNvGraphicFramePr>
            <a:graphicFrameLocks noGrp="1"/>
          </p:cNvGraphicFramePr>
          <p:nvPr>
            <p:extLst/>
          </p:nvPr>
        </p:nvGraphicFramePr>
        <p:xfrm>
          <a:off x="562710" y="1691350"/>
          <a:ext cx="8139163" cy="3632230"/>
        </p:xfrm>
        <a:graphic>
          <a:graphicData uri="http://schemas.openxmlformats.org/drawingml/2006/table">
            <a:tbl>
              <a:tblPr>
                <a:tableStyleId>{5C22544A-7EE6-4342-B048-85BDC9FD1C3A}</a:tableStyleId>
              </a:tblPr>
              <a:tblGrid>
                <a:gridCol w="448716">
                  <a:extLst>
                    <a:ext uri="{9D8B030D-6E8A-4147-A177-3AD203B41FA5}">
                      <a16:colId xmlns:a16="http://schemas.microsoft.com/office/drawing/2014/main" val="2442586072"/>
                    </a:ext>
                  </a:extLst>
                </a:gridCol>
                <a:gridCol w="2646174">
                  <a:extLst>
                    <a:ext uri="{9D8B030D-6E8A-4147-A177-3AD203B41FA5}">
                      <a16:colId xmlns:a16="http://schemas.microsoft.com/office/drawing/2014/main" val="486290777"/>
                    </a:ext>
                  </a:extLst>
                </a:gridCol>
                <a:gridCol w="1055077">
                  <a:extLst>
                    <a:ext uri="{9D8B030D-6E8A-4147-A177-3AD203B41FA5}">
                      <a16:colId xmlns:a16="http://schemas.microsoft.com/office/drawing/2014/main" val="3653499283"/>
                    </a:ext>
                  </a:extLst>
                </a:gridCol>
                <a:gridCol w="1014883">
                  <a:extLst>
                    <a:ext uri="{9D8B030D-6E8A-4147-A177-3AD203B41FA5}">
                      <a16:colId xmlns:a16="http://schemas.microsoft.com/office/drawing/2014/main" val="2500212788"/>
                    </a:ext>
                  </a:extLst>
                </a:gridCol>
                <a:gridCol w="914400">
                  <a:extLst>
                    <a:ext uri="{9D8B030D-6E8A-4147-A177-3AD203B41FA5}">
                      <a16:colId xmlns:a16="http://schemas.microsoft.com/office/drawing/2014/main" val="4049234335"/>
                    </a:ext>
                  </a:extLst>
                </a:gridCol>
                <a:gridCol w="1045029">
                  <a:extLst>
                    <a:ext uri="{9D8B030D-6E8A-4147-A177-3AD203B41FA5}">
                      <a16:colId xmlns:a16="http://schemas.microsoft.com/office/drawing/2014/main" val="1067774291"/>
                    </a:ext>
                  </a:extLst>
                </a:gridCol>
                <a:gridCol w="1014884">
                  <a:extLst>
                    <a:ext uri="{9D8B030D-6E8A-4147-A177-3AD203B41FA5}">
                      <a16:colId xmlns:a16="http://schemas.microsoft.com/office/drawing/2014/main" val="3703635916"/>
                    </a:ext>
                  </a:extLst>
                </a:gridCol>
              </a:tblGrid>
              <a:tr h="309110">
                <a:tc rowSpan="2">
                  <a:txBody>
                    <a:bodyPr/>
                    <a:lstStyle/>
                    <a:p>
                      <a:pPr algn="ctr" fontAlgn="ctr"/>
                      <a:r>
                        <a:rPr lang="ru-RU" sz="1100" b="1" i="0" u="none" strike="noStrike" cap="none" spc="0" baseline="0" dirty="0" smtClean="0">
                          <a:ln>
                            <a:noFill/>
                          </a:ln>
                          <a:solidFill>
                            <a:schemeClr val="bg1"/>
                          </a:solidFill>
                          <a:effectLst/>
                          <a:uFillTx/>
                          <a:latin typeface="PFDinTextCondPro-Light"/>
                          <a:ea typeface="+mn-ea"/>
                          <a:cs typeface="+mn-cs"/>
                          <a:sym typeface="Calibri"/>
                        </a:rPr>
                        <a:t>№</a:t>
                      </a:r>
                    </a:p>
                    <a:p>
                      <a:pPr algn="ctr" fontAlgn="ctr"/>
                      <a:r>
                        <a:rPr lang="ru-RU" sz="1100" b="1" i="0" u="none" strike="noStrike" cap="none" spc="0" baseline="0" dirty="0" smtClean="0">
                          <a:ln>
                            <a:noFill/>
                          </a:ln>
                          <a:solidFill>
                            <a:schemeClr val="bg1"/>
                          </a:solidFill>
                          <a:effectLst/>
                          <a:uFillTx/>
                          <a:latin typeface="PFDinTextCondPro-Light"/>
                          <a:ea typeface="+mn-ea"/>
                          <a:cs typeface="+mn-cs"/>
                          <a:sym typeface="Calibri"/>
                        </a:rPr>
                        <a:t> п/п</a:t>
                      </a:r>
                      <a:endParaRPr lang="ru-RU" sz="11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algn="ctr" fontAlgn="ctr"/>
                      <a:r>
                        <a:rPr lang="ru-RU" sz="1100" b="1" i="0" u="none" strike="noStrike" cap="none" spc="0" baseline="0" dirty="0" smtClean="0">
                          <a:ln>
                            <a:noFill/>
                          </a:ln>
                          <a:solidFill>
                            <a:schemeClr val="bg1"/>
                          </a:solidFill>
                          <a:effectLst/>
                          <a:uFillTx/>
                          <a:latin typeface="PFDinTextCondPro-Light"/>
                          <a:ea typeface="+mn-ea"/>
                          <a:cs typeface="+mn-cs"/>
                          <a:sym typeface="Calibri"/>
                        </a:rPr>
                        <a:t>Показатели</a:t>
                      </a:r>
                      <a:endParaRPr lang="ru-RU" sz="11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5">
                  <a:txBody>
                    <a:bodyPr/>
                    <a:lstStyle/>
                    <a:p>
                      <a:pPr marL="0" marR="0" indent="0" algn="ctr" defTabSz="914400" rtl="0" fontAlgn="ctr" latinLnBrk="0">
                        <a:lnSpc>
                          <a:spcPct val="100000"/>
                        </a:lnSpc>
                        <a:spcBef>
                          <a:spcPts val="0"/>
                        </a:spcBef>
                        <a:spcAft>
                          <a:spcPts val="0"/>
                        </a:spcAft>
                        <a:buClrTx/>
                        <a:buSzTx/>
                        <a:buFontTx/>
                        <a:buNone/>
                        <a:tabLst/>
                      </a:pPr>
                      <a:r>
                        <a:rPr lang="ru-RU" sz="1100" b="1" i="0" u="none" strike="noStrike" cap="none" spc="0" baseline="0" dirty="0" smtClean="0">
                          <a:ln>
                            <a:noFill/>
                          </a:ln>
                          <a:solidFill>
                            <a:schemeClr val="bg1"/>
                          </a:solidFill>
                          <a:effectLst/>
                          <a:uFillTx/>
                          <a:latin typeface="PFDinTextCondPro-Light"/>
                          <a:ea typeface="+mn-ea"/>
                          <a:cs typeface="+mn-cs"/>
                          <a:sym typeface="Calibri"/>
                        </a:rPr>
                        <a:t>Астраханьэнерго, второй ДПР 2018-2022, </a:t>
                      </a:r>
                      <a:r>
                        <a:rPr lang="ru-RU" sz="1100" b="1" i="0" u="none" strike="noStrike" cap="none" spc="0" baseline="0" dirty="0" err="1" smtClean="0">
                          <a:ln>
                            <a:noFill/>
                          </a:ln>
                          <a:solidFill>
                            <a:schemeClr val="bg1"/>
                          </a:solidFill>
                          <a:effectLst/>
                          <a:uFillTx/>
                          <a:latin typeface="PFDinTextCondPro-Light"/>
                          <a:ea typeface="+mn-ea"/>
                          <a:cs typeface="+mn-cs"/>
                          <a:sym typeface="Calibri"/>
                        </a:rPr>
                        <a:t>млн.руб</a:t>
                      </a:r>
                      <a:r>
                        <a:rPr lang="ru-RU" sz="1100" b="1" i="0" u="none" strike="noStrike" cap="none" spc="0" baseline="0" dirty="0" smtClean="0">
                          <a:ln>
                            <a:noFill/>
                          </a:ln>
                          <a:solidFill>
                            <a:schemeClr val="bg1"/>
                          </a:solidFill>
                          <a:effectLst/>
                          <a:uFillTx/>
                          <a:latin typeface="PFDinTextCondPro-Light"/>
                          <a:ea typeface="+mn-ea"/>
                          <a:cs typeface="+mn-cs"/>
                          <a:sym typeface="Calibri"/>
                        </a:rPr>
                        <a:t>.</a:t>
                      </a:r>
                      <a:endParaRPr lang="ru-RU" sz="11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58810471"/>
                  </a:ext>
                </a:extLst>
              </a:tr>
              <a:tr h="342738">
                <a:tc vMerge="1">
                  <a:txBody>
                    <a:bodyPr/>
                    <a:lstStyle/>
                    <a:p>
                      <a:endParaRPr lang="ru-RU"/>
                    </a:p>
                  </a:txBody>
                  <a:tcPr/>
                </a:tc>
                <a:tc vMerge="1">
                  <a:txBody>
                    <a:bodyPr/>
                    <a:lstStyle/>
                    <a:p>
                      <a:endParaRPr lang="ru-RU"/>
                    </a:p>
                  </a:txBody>
                  <a:tcPr/>
                </a:tc>
                <a:tc>
                  <a:txBody>
                    <a:bodyPr/>
                    <a:lstStyle/>
                    <a:p>
                      <a:pPr algn="ctr" fontAlgn="ctr"/>
                      <a:r>
                        <a:rPr lang="ru-RU" sz="1100" b="1" i="0" u="none" strike="noStrike" cap="none" spc="0" baseline="0" dirty="0" smtClean="0">
                          <a:ln>
                            <a:noFill/>
                          </a:ln>
                          <a:solidFill>
                            <a:schemeClr val="bg1"/>
                          </a:solidFill>
                          <a:effectLst/>
                          <a:uFillTx/>
                          <a:latin typeface="PFDinTextCondPro-Light"/>
                          <a:ea typeface="+mn-ea"/>
                          <a:cs typeface="+mn-cs"/>
                          <a:sym typeface="Calibri"/>
                        </a:rPr>
                        <a:t>2018</a:t>
                      </a:r>
                      <a:endParaRPr lang="ru-RU" sz="11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100" b="1" i="0" u="none" strike="noStrike" cap="none" spc="0" baseline="0" dirty="0" smtClean="0">
                          <a:ln>
                            <a:noFill/>
                          </a:ln>
                          <a:solidFill>
                            <a:schemeClr val="bg1"/>
                          </a:solidFill>
                          <a:effectLst/>
                          <a:uFillTx/>
                          <a:latin typeface="PFDinTextCondPro-Light"/>
                          <a:ea typeface="+mn-ea"/>
                          <a:cs typeface="+mn-cs"/>
                          <a:sym typeface="Calibri"/>
                        </a:rPr>
                        <a:t>2019*</a:t>
                      </a:r>
                      <a:endParaRPr lang="ru-RU" sz="11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100" b="1" i="0" u="none" strike="noStrike" cap="none" spc="0" baseline="0" dirty="0" smtClean="0">
                          <a:ln>
                            <a:noFill/>
                          </a:ln>
                          <a:solidFill>
                            <a:schemeClr val="bg1"/>
                          </a:solidFill>
                          <a:effectLst/>
                          <a:uFillTx/>
                          <a:latin typeface="PFDinTextCondPro-Light"/>
                          <a:ea typeface="+mn-ea"/>
                          <a:cs typeface="+mn-cs"/>
                          <a:sym typeface="Calibri"/>
                        </a:rPr>
                        <a:t>2020</a:t>
                      </a:r>
                      <a:endParaRPr lang="ru-RU" sz="11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100" b="1" i="0" u="none" strike="noStrike" cap="none" spc="0" baseline="0" dirty="0" smtClean="0">
                          <a:ln>
                            <a:noFill/>
                          </a:ln>
                          <a:solidFill>
                            <a:schemeClr val="bg1"/>
                          </a:solidFill>
                          <a:effectLst/>
                          <a:uFillTx/>
                          <a:latin typeface="PFDinTextCondPro-Light"/>
                          <a:ea typeface="+mn-ea"/>
                          <a:cs typeface="+mn-cs"/>
                          <a:sym typeface="Calibri"/>
                        </a:rPr>
                        <a:t>2021</a:t>
                      </a:r>
                      <a:endParaRPr lang="ru-RU" sz="11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100" b="1" i="0" u="none" strike="noStrike" cap="none" spc="0" baseline="0" dirty="0" smtClean="0">
                          <a:ln>
                            <a:noFill/>
                          </a:ln>
                          <a:solidFill>
                            <a:schemeClr val="bg1"/>
                          </a:solidFill>
                          <a:effectLst/>
                          <a:uFillTx/>
                          <a:latin typeface="PFDinTextCondPro-Light"/>
                          <a:ea typeface="+mn-ea"/>
                          <a:cs typeface="+mn-cs"/>
                          <a:sym typeface="Calibri"/>
                        </a:rPr>
                        <a:t>2022</a:t>
                      </a:r>
                      <a:endParaRPr lang="ru-RU" sz="11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915504061"/>
                  </a:ext>
                </a:extLst>
              </a:tr>
              <a:tr h="370954">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1.</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Инвестиционная программа</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243,2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477,5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220,1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795,0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1 </a:t>
                      </a:r>
                      <a:r>
                        <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148,7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96132195"/>
                  </a:ext>
                </a:extLst>
              </a:tr>
              <a:tr h="407820">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2.</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Подконтрольные и неподконтрольные расходы</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4 </a:t>
                      </a:r>
                      <a:r>
                        <a:rPr lang="ru-RU" sz="1200" b="0" i="0" u="none" strike="noStrike" cap="none" spc="0" baseline="0" dirty="0">
                          <a:ln>
                            <a:noFill/>
                          </a:ln>
                          <a:solidFill>
                            <a:schemeClr val="dk1"/>
                          </a:solidFill>
                          <a:effectLst/>
                          <a:uFillTx/>
                          <a:latin typeface="PF Din Text Cond Pro Light"/>
                          <a:ea typeface="+mn-ea"/>
                          <a:cs typeface="+mn-cs"/>
                          <a:sym typeface="Calibri"/>
                        </a:rPr>
                        <a:t>699,7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5 056,5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 Din Text Cond Pro Light"/>
                          <a:ea typeface="+mn-ea"/>
                          <a:cs typeface="+mn-cs"/>
                          <a:sym typeface="Calibri"/>
                        </a:rPr>
                        <a:t>5 </a:t>
                      </a:r>
                      <a:r>
                        <a:rPr lang="ru-RU" sz="1200" b="0" i="0" u="none" strike="noStrike" cap="none" spc="0" baseline="0" dirty="0">
                          <a:ln>
                            <a:noFill/>
                          </a:ln>
                          <a:solidFill>
                            <a:schemeClr val="dk1"/>
                          </a:solidFill>
                          <a:effectLst/>
                          <a:uFillTx/>
                          <a:latin typeface="PF Din Text Cond Pro Light"/>
                          <a:ea typeface="+mn-ea"/>
                          <a:cs typeface="+mn-cs"/>
                          <a:sym typeface="Calibri"/>
                        </a:rPr>
                        <a:t>128,2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 Din Text Cond Pro Light"/>
                          <a:ea typeface="+mn-ea"/>
                          <a:cs typeface="+mn-cs"/>
                          <a:sym typeface="Calibri"/>
                        </a:rPr>
                        <a:t>5 </a:t>
                      </a:r>
                      <a:r>
                        <a:rPr lang="ru-RU" sz="1200" b="0" i="0" u="none" strike="noStrike" cap="none" spc="0" baseline="0" dirty="0">
                          <a:ln>
                            <a:noFill/>
                          </a:ln>
                          <a:solidFill>
                            <a:schemeClr val="dk1"/>
                          </a:solidFill>
                          <a:effectLst/>
                          <a:uFillTx/>
                          <a:latin typeface="PF Din Text Cond Pro Light"/>
                          <a:ea typeface="+mn-ea"/>
                          <a:cs typeface="+mn-cs"/>
                          <a:sym typeface="Calibri"/>
                        </a:rPr>
                        <a:t>333,5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 Din Text Cond Pro Light"/>
                          <a:ea typeface="+mn-ea"/>
                          <a:cs typeface="+mn-cs"/>
                          <a:sym typeface="Calibri"/>
                        </a:rPr>
                        <a:t>5 </a:t>
                      </a:r>
                      <a:r>
                        <a:rPr lang="ru-RU" sz="1200" b="0" i="0" u="none" strike="noStrike" cap="none" spc="0" baseline="0" dirty="0">
                          <a:ln>
                            <a:noFill/>
                          </a:ln>
                          <a:solidFill>
                            <a:schemeClr val="dk1"/>
                          </a:solidFill>
                          <a:effectLst/>
                          <a:uFillTx/>
                          <a:latin typeface="PF Din Text Cond Pro Light"/>
                          <a:ea typeface="+mn-ea"/>
                          <a:cs typeface="+mn-cs"/>
                          <a:sym typeface="Calibri"/>
                        </a:rPr>
                        <a:t>874,4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47067975"/>
                  </a:ext>
                </a:extLst>
              </a:tr>
              <a:tr h="607194">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3.</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Расходы по итогам деятельности, связанные с необходимостью корректировки НВВ, в </a:t>
                      </a:r>
                      <a:r>
                        <a:rPr lang="ru-RU" sz="1200" b="0" i="0" u="none" strike="noStrike" cap="none" spc="0" baseline="0" dirty="0" err="1" smtClean="0">
                          <a:ln>
                            <a:noFill/>
                          </a:ln>
                          <a:solidFill>
                            <a:schemeClr val="dk1"/>
                          </a:solidFill>
                          <a:effectLst/>
                          <a:uFillTx/>
                          <a:latin typeface="PF Din Text Cond Pro Light"/>
                          <a:ea typeface="+mn-ea"/>
                          <a:cs typeface="+mn-cs"/>
                          <a:sym typeface="Calibri"/>
                        </a:rPr>
                        <a:t>т.ч</a:t>
                      </a:r>
                      <a:r>
                        <a:rPr lang="ru-RU" sz="1200" b="0" i="0" u="none" strike="noStrike" cap="none" spc="0" baseline="0" dirty="0" smtClean="0">
                          <a:ln>
                            <a:noFill/>
                          </a:ln>
                          <a:solidFill>
                            <a:schemeClr val="dk1"/>
                          </a:solidFill>
                          <a:effectLst/>
                          <a:uFillTx/>
                          <a:latin typeface="PF Din Text Cond Pro Light"/>
                          <a:ea typeface="+mn-ea"/>
                          <a:cs typeface="+mn-cs"/>
                          <a:sym typeface="Calibri"/>
                        </a:rPr>
                        <a:t>.</a:t>
                      </a:r>
                      <a:r>
                        <a:rPr lang="en-US" sz="1200" b="0" i="0" u="none" strike="noStrike" cap="none" spc="0" baseline="0" dirty="0" smtClean="0">
                          <a:ln>
                            <a:noFill/>
                          </a:ln>
                          <a:solidFill>
                            <a:schemeClr val="dk1"/>
                          </a:solidFill>
                          <a:effectLst/>
                          <a:uFillTx/>
                          <a:latin typeface="PF Din Text Cond Pro Light"/>
                          <a:ea typeface="+mn-ea"/>
                          <a:cs typeface="+mn-cs"/>
                          <a:sym typeface="Calibri"/>
                        </a:rPr>
                        <a:t>:</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 759,3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770,9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 Din Text Cond Pro Light"/>
                          <a:ea typeface="+mn-ea"/>
                          <a:cs typeface="+mn-cs"/>
                          <a:sym typeface="Calibri"/>
                        </a:rPr>
                        <a:t>606,6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 Din Text Cond Pro Light"/>
                          <a:ea typeface="+mn-ea"/>
                          <a:cs typeface="+mn-cs"/>
                          <a:sym typeface="Calibri"/>
                        </a:rPr>
                        <a:t>519,0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 Din Text Cond Pro Light"/>
                          <a:ea typeface="+mn-ea"/>
                          <a:cs typeface="+mn-cs"/>
                          <a:sym typeface="Calibri"/>
                        </a:rPr>
                        <a:t>97,4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91554879"/>
                  </a:ext>
                </a:extLst>
              </a:tr>
              <a:tr h="407820">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3.1</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200" b="0" i="1" u="none" strike="noStrike" cap="none" spc="0" baseline="0" dirty="0" smtClean="0">
                          <a:ln>
                            <a:noFill/>
                          </a:ln>
                          <a:solidFill>
                            <a:schemeClr val="dk1"/>
                          </a:solidFill>
                          <a:effectLst/>
                          <a:uFillTx/>
                          <a:latin typeface="PF Din Text Cond Pro Light"/>
                          <a:ea typeface="+mn-ea"/>
                          <a:cs typeface="+mn-cs"/>
                          <a:sym typeface="Calibri"/>
                        </a:rPr>
                        <a:t>Компенсация накопленного сглаживания</a:t>
                      </a:r>
                      <a:endParaRPr lang="ru-RU" sz="1200" b="0" i="1"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361,5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349,7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349,7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349,7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21283094"/>
                  </a:ext>
                </a:extLst>
              </a:tr>
              <a:tr h="407820">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3.2</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200" b="0" i="1" u="none" strike="noStrike" cap="none" spc="0" baseline="0" dirty="0" smtClean="0">
                          <a:ln>
                            <a:noFill/>
                          </a:ln>
                          <a:solidFill>
                            <a:schemeClr val="dk1"/>
                          </a:solidFill>
                          <a:effectLst/>
                          <a:uFillTx/>
                          <a:latin typeface="PF Din Text Cond Pro Light"/>
                          <a:ea typeface="+mn-ea"/>
                          <a:cs typeface="+mn-cs"/>
                          <a:sym typeface="Calibri"/>
                        </a:rPr>
                        <a:t>Учтенные корректировки по итогам деятельности</a:t>
                      </a:r>
                      <a:endParaRPr lang="ru-RU" sz="1200" b="0" i="1"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 </a:t>
                      </a:r>
                      <a:r>
                        <a:rPr lang="ru-RU" sz="1200" b="0" i="0" u="none" strike="noStrike" cap="none" spc="0" baseline="0" dirty="0">
                          <a:ln>
                            <a:noFill/>
                          </a:ln>
                          <a:solidFill>
                            <a:schemeClr val="dk1"/>
                          </a:solidFill>
                          <a:effectLst/>
                          <a:uFillTx/>
                          <a:latin typeface="PF Din Text Cond Pro Light"/>
                          <a:ea typeface="+mn-ea"/>
                          <a:cs typeface="+mn-cs"/>
                          <a:sym typeface="Calibri"/>
                        </a:rPr>
                        <a:t>397,8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421,2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257,0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169,3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97,4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23119902"/>
                  </a:ext>
                </a:extLst>
              </a:tr>
              <a:tr h="370954">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4.</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НВВ котловая</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5 </a:t>
                      </a:r>
                      <a:r>
                        <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459,0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5 827,4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 </a:t>
                      </a:r>
                      <a:r>
                        <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5 734,8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5 </a:t>
                      </a:r>
                      <a:r>
                        <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852,5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5 </a:t>
                      </a:r>
                      <a:r>
                        <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971,8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54304699"/>
                  </a:ext>
                </a:extLst>
              </a:tr>
              <a:tr h="407820">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5.</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Полезный отпуск (котловой), млн. </a:t>
                      </a:r>
                      <a:r>
                        <a:rPr lang="ru-RU" sz="1200" b="0" i="0" u="none" strike="noStrike" cap="none" spc="0" baseline="0" dirty="0" err="1" smtClean="0">
                          <a:ln>
                            <a:noFill/>
                          </a:ln>
                          <a:solidFill>
                            <a:schemeClr val="dk1"/>
                          </a:solidFill>
                          <a:effectLst/>
                          <a:uFillTx/>
                          <a:latin typeface="PF Din Text Cond Pro Light"/>
                          <a:ea typeface="+mn-ea"/>
                          <a:cs typeface="+mn-cs"/>
                          <a:sym typeface="Calibri"/>
                        </a:rPr>
                        <a:t>кВтч</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2 </a:t>
                      </a:r>
                      <a:r>
                        <a:rPr lang="ru-RU" sz="1200" b="0" i="0" u="none" strike="noStrike" cap="none" spc="0" baseline="0" dirty="0">
                          <a:ln>
                            <a:noFill/>
                          </a:ln>
                          <a:solidFill>
                            <a:schemeClr val="dk1"/>
                          </a:solidFill>
                          <a:effectLst/>
                          <a:uFillTx/>
                          <a:latin typeface="PF Din Text Cond Pro Light"/>
                          <a:ea typeface="+mn-ea"/>
                          <a:cs typeface="+mn-cs"/>
                          <a:sym typeface="Calibri"/>
                        </a:rPr>
                        <a:t>813,4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2 883,2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 Din Text Cond Pro Light"/>
                          <a:ea typeface="+mn-ea"/>
                          <a:cs typeface="+mn-cs"/>
                          <a:sym typeface="Calibri"/>
                        </a:rPr>
                        <a:t>2 </a:t>
                      </a:r>
                      <a:r>
                        <a:rPr lang="ru-RU" sz="1200" b="0" i="0" u="none" strike="noStrike" cap="none" spc="0" baseline="0" dirty="0">
                          <a:ln>
                            <a:noFill/>
                          </a:ln>
                          <a:solidFill>
                            <a:schemeClr val="dk1"/>
                          </a:solidFill>
                          <a:effectLst/>
                          <a:uFillTx/>
                          <a:latin typeface="PF Din Text Cond Pro Light"/>
                          <a:ea typeface="+mn-ea"/>
                          <a:cs typeface="+mn-cs"/>
                          <a:sym typeface="Calibri"/>
                        </a:rPr>
                        <a:t>841,8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 Din Text Cond Pro Light"/>
                          <a:ea typeface="+mn-ea"/>
                          <a:cs typeface="+mn-cs"/>
                          <a:sym typeface="Calibri"/>
                        </a:rPr>
                        <a:t>2 856,1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 Din Text Cond Pro Light"/>
                          <a:ea typeface="+mn-ea"/>
                          <a:cs typeface="+mn-cs"/>
                          <a:sym typeface="Calibri"/>
                        </a:rPr>
                        <a:t>2 </a:t>
                      </a:r>
                      <a:r>
                        <a:rPr lang="ru-RU" sz="1200" b="0" i="0" u="none" strike="noStrike" cap="none" spc="0" baseline="0" dirty="0">
                          <a:ln>
                            <a:noFill/>
                          </a:ln>
                          <a:solidFill>
                            <a:schemeClr val="dk1"/>
                          </a:solidFill>
                          <a:effectLst/>
                          <a:uFillTx/>
                          <a:latin typeface="PF Din Text Cond Pro Light"/>
                          <a:ea typeface="+mn-ea"/>
                          <a:cs typeface="+mn-cs"/>
                          <a:sym typeface="Calibri"/>
                        </a:rPr>
                        <a:t>870,5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41836911"/>
                  </a:ext>
                </a:extLst>
              </a:tr>
            </a:tbl>
          </a:graphicData>
        </a:graphic>
      </p:graphicFrame>
      <p:sp>
        <p:nvSpPr>
          <p:cNvPr id="7" name="TextBox 1"/>
          <p:cNvSpPr txBox="1">
            <a:spLocks noChangeArrowheads="1"/>
          </p:cNvSpPr>
          <p:nvPr/>
        </p:nvSpPr>
        <p:spPr bwMode="auto">
          <a:xfrm>
            <a:off x="562710" y="5553798"/>
            <a:ext cx="813916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eaLnBrk="1" fontAlgn="ctr" hangingPunct="1">
              <a:spcBef>
                <a:spcPts val="0"/>
              </a:spcBef>
              <a:spcAft>
                <a:spcPts val="0"/>
              </a:spcAft>
              <a:defRPr/>
            </a:pPr>
            <a:r>
              <a:rPr lang="ru-RU" altLang="ru-RU" sz="1100" i="1" dirty="0">
                <a:solidFill>
                  <a:schemeClr val="dk1"/>
                </a:solidFill>
                <a:latin typeface="PF Din Text Cond Pro Light"/>
                <a:cs typeface="+mn-cs"/>
              </a:rPr>
              <a:t>*) в соответствии с протоколом заседания коллегии СТ Астраханской области от 26.12.2018 №257, при установлении тарифов на передачу э/э на 2019 год учтена </a:t>
            </a:r>
            <a:r>
              <a:rPr lang="ru-RU" altLang="ru-RU" sz="1100" i="1" dirty="0" smtClean="0">
                <a:solidFill>
                  <a:schemeClr val="dk1"/>
                </a:solidFill>
                <a:latin typeface="PF Din Text Cond Pro Light"/>
                <a:cs typeface="+mn-cs"/>
              </a:rPr>
              <a:t>инвестиционная программа, </a:t>
            </a:r>
            <a:r>
              <a:rPr lang="ru-RU" altLang="ru-RU" sz="1100" i="1" dirty="0">
                <a:solidFill>
                  <a:schemeClr val="dk1"/>
                </a:solidFill>
                <a:latin typeface="PF Din Text Cond Pro Light"/>
                <a:cs typeface="+mn-cs"/>
              </a:rPr>
              <a:t>утвержденная приказом Минэнерго  России от 15.11.2018 №11@</a:t>
            </a:r>
          </a:p>
        </p:txBody>
      </p:sp>
    </p:spTree>
    <p:extLst>
      <p:ext uri="{BB962C8B-B14F-4D97-AF65-F5344CB8AC3E}">
        <p14:creationId xmlns:p14="http://schemas.microsoft.com/office/powerpoint/2010/main" val="1620815611"/>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35</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РЕГУЛИРОВАНИЕ МЕТОДОМ ДОЛГОСРОЧНОЙ ИНДЕКСАЦИИ НЕОБХОДИМОЙ ВАЛОВОЙ ВЫРУЧКИ (НВВ)</a:t>
            </a:r>
            <a:endParaRPr lang="ru-RU" dirty="0"/>
          </a:p>
        </p:txBody>
      </p:sp>
      <p:graphicFrame>
        <p:nvGraphicFramePr>
          <p:cNvPr id="6" name="Таблица 5"/>
          <p:cNvGraphicFramePr>
            <a:graphicFrameLocks noGrp="1"/>
          </p:cNvGraphicFramePr>
          <p:nvPr>
            <p:extLst/>
          </p:nvPr>
        </p:nvGraphicFramePr>
        <p:xfrm>
          <a:off x="562710" y="1681896"/>
          <a:ext cx="8139163" cy="3651138"/>
        </p:xfrm>
        <a:graphic>
          <a:graphicData uri="http://schemas.openxmlformats.org/drawingml/2006/table">
            <a:tbl>
              <a:tblPr>
                <a:tableStyleId>{5C22544A-7EE6-4342-B048-85BDC9FD1C3A}</a:tableStyleId>
              </a:tblPr>
              <a:tblGrid>
                <a:gridCol w="448716">
                  <a:extLst>
                    <a:ext uri="{9D8B030D-6E8A-4147-A177-3AD203B41FA5}">
                      <a16:colId xmlns:a16="http://schemas.microsoft.com/office/drawing/2014/main" val="2442586072"/>
                    </a:ext>
                  </a:extLst>
                </a:gridCol>
                <a:gridCol w="2646174">
                  <a:extLst>
                    <a:ext uri="{9D8B030D-6E8A-4147-A177-3AD203B41FA5}">
                      <a16:colId xmlns:a16="http://schemas.microsoft.com/office/drawing/2014/main" val="486290777"/>
                    </a:ext>
                  </a:extLst>
                </a:gridCol>
                <a:gridCol w="1055077">
                  <a:extLst>
                    <a:ext uri="{9D8B030D-6E8A-4147-A177-3AD203B41FA5}">
                      <a16:colId xmlns:a16="http://schemas.microsoft.com/office/drawing/2014/main" val="3653499283"/>
                    </a:ext>
                  </a:extLst>
                </a:gridCol>
                <a:gridCol w="1014883">
                  <a:extLst>
                    <a:ext uri="{9D8B030D-6E8A-4147-A177-3AD203B41FA5}">
                      <a16:colId xmlns:a16="http://schemas.microsoft.com/office/drawing/2014/main" val="2500212788"/>
                    </a:ext>
                  </a:extLst>
                </a:gridCol>
                <a:gridCol w="914400">
                  <a:extLst>
                    <a:ext uri="{9D8B030D-6E8A-4147-A177-3AD203B41FA5}">
                      <a16:colId xmlns:a16="http://schemas.microsoft.com/office/drawing/2014/main" val="4049234335"/>
                    </a:ext>
                  </a:extLst>
                </a:gridCol>
                <a:gridCol w="1045029">
                  <a:extLst>
                    <a:ext uri="{9D8B030D-6E8A-4147-A177-3AD203B41FA5}">
                      <a16:colId xmlns:a16="http://schemas.microsoft.com/office/drawing/2014/main" val="1067774291"/>
                    </a:ext>
                  </a:extLst>
                </a:gridCol>
                <a:gridCol w="1014884">
                  <a:extLst>
                    <a:ext uri="{9D8B030D-6E8A-4147-A177-3AD203B41FA5}">
                      <a16:colId xmlns:a16="http://schemas.microsoft.com/office/drawing/2014/main" val="3703635916"/>
                    </a:ext>
                  </a:extLst>
                </a:gridCol>
              </a:tblGrid>
              <a:tr h="333191">
                <a:tc rowSpan="2">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a:t>
                      </a:r>
                    </a:p>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 п/п</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Показатели</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5">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bg1"/>
                          </a:solidFill>
                          <a:effectLst/>
                          <a:uFillTx/>
                          <a:latin typeface="PF Din Text Cond Pro Light"/>
                          <a:ea typeface="+mn-ea"/>
                          <a:cs typeface="+mn-cs"/>
                          <a:sym typeface="Calibri"/>
                        </a:rPr>
                        <a:t>Ростовэнерго, второй ДПР 2018-2022, </a:t>
                      </a:r>
                      <a:r>
                        <a:rPr lang="ru-RU" sz="1200" b="0" i="0" u="none" strike="noStrike" cap="none" spc="0" baseline="0" dirty="0" err="1" smtClean="0">
                          <a:ln>
                            <a:noFill/>
                          </a:ln>
                          <a:solidFill>
                            <a:schemeClr val="bg1"/>
                          </a:solidFill>
                          <a:effectLst/>
                          <a:uFillTx/>
                          <a:latin typeface="PF Din Text Cond Pro Light"/>
                          <a:ea typeface="+mn-ea"/>
                          <a:cs typeface="+mn-cs"/>
                          <a:sym typeface="Calibri"/>
                        </a:rPr>
                        <a:t>млн.руб</a:t>
                      </a:r>
                      <a:r>
                        <a:rPr lang="ru-RU" sz="1200" b="0" i="0" u="none" strike="noStrike" cap="none" spc="0" baseline="0" dirty="0" smtClean="0">
                          <a:ln>
                            <a:noFill/>
                          </a:ln>
                          <a:solidFill>
                            <a:schemeClr val="bg1"/>
                          </a:solidFill>
                          <a:effectLst/>
                          <a:uFillTx/>
                          <a:latin typeface="PF Din Text Cond Pro Light"/>
                          <a:ea typeface="+mn-ea"/>
                          <a:cs typeface="+mn-cs"/>
                          <a:sym typeface="Calibri"/>
                        </a:rPr>
                        <a:t>.</a:t>
                      </a:r>
                      <a:endParaRPr lang="ru-RU" sz="1200" b="0"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58810471"/>
                  </a:ext>
                </a:extLst>
              </a:tr>
              <a:tr h="259149">
                <a:tc vMerge="1">
                  <a:txBody>
                    <a:bodyPr/>
                    <a:lstStyle/>
                    <a:p>
                      <a:endParaRPr lang="ru-RU"/>
                    </a:p>
                  </a:txBody>
                  <a:tcPr/>
                </a:tc>
                <a:tc vMerge="1">
                  <a:txBody>
                    <a:bodyPr/>
                    <a:lstStyle/>
                    <a:p>
                      <a:endParaRPr lang="ru-RU"/>
                    </a:p>
                  </a:txBody>
                  <a:tcPr/>
                </a:tc>
                <a:tc>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2018</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2019*</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2020</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2021</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2022</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915504061"/>
                  </a:ext>
                </a:extLst>
              </a:tr>
              <a:tr h="355424">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1.</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Инвестиционная программа</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804,3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1 275,1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689,2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718,0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741,2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96132195"/>
                  </a:ext>
                </a:extLst>
              </a:tr>
              <a:tr h="427765">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2.</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Подконтрольные и неподконтрольные расходы</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17 </a:t>
                      </a:r>
                      <a:r>
                        <a:rPr lang="ru-RU" sz="1200" b="0" i="0" u="none" strike="noStrike" cap="none" spc="0" baseline="0" dirty="0">
                          <a:ln>
                            <a:noFill/>
                          </a:ln>
                          <a:solidFill>
                            <a:schemeClr val="dk1"/>
                          </a:solidFill>
                          <a:effectLst/>
                          <a:uFillTx/>
                          <a:latin typeface="PF Din Text Cond Pro Light"/>
                          <a:ea typeface="+mn-ea"/>
                          <a:cs typeface="+mn-cs"/>
                          <a:sym typeface="Calibri"/>
                        </a:rPr>
                        <a:t>327,4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17 622,5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18 </a:t>
                      </a:r>
                      <a:r>
                        <a:rPr lang="ru-RU" sz="1200" b="0" i="0" u="none" strike="noStrike" cap="none" spc="0" baseline="0" dirty="0">
                          <a:ln>
                            <a:noFill/>
                          </a:ln>
                          <a:solidFill>
                            <a:schemeClr val="dk1"/>
                          </a:solidFill>
                          <a:effectLst/>
                          <a:uFillTx/>
                          <a:latin typeface="PF Din Text Cond Pro Light"/>
                          <a:ea typeface="+mn-ea"/>
                          <a:cs typeface="+mn-cs"/>
                          <a:sym typeface="Calibri"/>
                        </a:rPr>
                        <a:t>505,5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19 </a:t>
                      </a:r>
                      <a:r>
                        <a:rPr lang="ru-RU" sz="1200" b="0" i="0" u="none" strike="noStrike" cap="none" spc="0" baseline="0" dirty="0">
                          <a:ln>
                            <a:noFill/>
                          </a:ln>
                          <a:solidFill>
                            <a:schemeClr val="dk1"/>
                          </a:solidFill>
                          <a:effectLst/>
                          <a:uFillTx/>
                          <a:latin typeface="PF Din Text Cond Pro Light"/>
                          <a:ea typeface="+mn-ea"/>
                          <a:cs typeface="+mn-cs"/>
                          <a:sym typeface="Calibri"/>
                        </a:rPr>
                        <a:t>038,8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19 </a:t>
                      </a:r>
                      <a:r>
                        <a:rPr lang="ru-RU" sz="1200" b="0" i="0" u="none" strike="noStrike" cap="none" spc="0" baseline="0" dirty="0">
                          <a:ln>
                            <a:noFill/>
                          </a:ln>
                          <a:solidFill>
                            <a:schemeClr val="dk1"/>
                          </a:solidFill>
                          <a:effectLst/>
                          <a:uFillTx/>
                          <a:latin typeface="PF Din Text Cond Pro Light"/>
                          <a:ea typeface="+mn-ea"/>
                          <a:cs typeface="+mn-cs"/>
                          <a:sym typeface="Calibri"/>
                        </a:rPr>
                        <a:t>596,6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47067975"/>
                  </a:ext>
                </a:extLst>
              </a:tr>
              <a:tr h="636890">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3.</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Расходы по итогам деятельности, связанные с необходимостью корректировки НВВ, в </a:t>
                      </a:r>
                      <a:r>
                        <a:rPr lang="ru-RU" sz="1200" b="0" i="0" u="none" strike="noStrike" cap="none" spc="0" baseline="0" dirty="0" err="1" smtClean="0">
                          <a:ln>
                            <a:noFill/>
                          </a:ln>
                          <a:solidFill>
                            <a:schemeClr val="dk1"/>
                          </a:solidFill>
                          <a:effectLst/>
                          <a:uFillTx/>
                          <a:latin typeface="PF Din Text Cond Pro Light"/>
                          <a:ea typeface="+mn-ea"/>
                          <a:cs typeface="+mn-cs"/>
                          <a:sym typeface="Calibri"/>
                        </a:rPr>
                        <a:t>т.ч</a:t>
                      </a:r>
                      <a:r>
                        <a:rPr lang="ru-RU" sz="1200" b="0" i="0" u="none" strike="noStrike" cap="none" spc="0" baseline="0" dirty="0" smtClean="0">
                          <a:ln>
                            <a:noFill/>
                          </a:ln>
                          <a:solidFill>
                            <a:schemeClr val="dk1"/>
                          </a:solidFill>
                          <a:effectLst/>
                          <a:uFillTx/>
                          <a:latin typeface="PF Din Text Cond Pro Light"/>
                          <a:ea typeface="+mn-ea"/>
                          <a:cs typeface="+mn-cs"/>
                          <a:sym typeface="Calibri"/>
                        </a:rPr>
                        <a:t>.</a:t>
                      </a:r>
                      <a:r>
                        <a:rPr lang="en-US" sz="1200" b="0" i="0" u="none" strike="noStrike" cap="none" spc="0" baseline="0" dirty="0" smtClean="0">
                          <a:ln>
                            <a:noFill/>
                          </a:ln>
                          <a:solidFill>
                            <a:schemeClr val="dk1"/>
                          </a:solidFill>
                          <a:effectLst/>
                          <a:uFillTx/>
                          <a:latin typeface="PF Din Text Cond Pro Light"/>
                          <a:ea typeface="+mn-ea"/>
                          <a:cs typeface="+mn-cs"/>
                          <a:sym typeface="Calibri"/>
                        </a:rPr>
                        <a:t>:</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826,0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1 367,5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996,8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 </a:t>
                      </a:r>
                      <a:r>
                        <a:rPr lang="ru-RU" sz="1200" b="0" i="0" u="none" strike="noStrike" cap="none" spc="0" baseline="0" dirty="0">
                          <a:ln>
                            <a:noFill/>
                          </a:ln>
                          <a:solidFill>
                            <a:schemeClr val="dk1"/>
                          </a:solidFill>
                          <a:effectLst/>
                          <a:uFillTx/>
                          <a:latin typeface="PF Din Text Cond Pro Light"/>
                          <a:ea typeface="+mn-ea"/>
                          <a:cs typeface="+mn-cs"/>
                          <a:sym typeface="Calibri"/>
                        </a:rPr>
                        <a:t>058,7   </a:t>
                      </a:r>
                    </a:p>
                  </a:txBody>
                  <a:tcPr marL="9525" marR="9525" marT="95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 </a:t>
                      </a:r>
                      <a:r>
                        <a:rPr lang="ru-RU" sz="1200" b="0" i="0" u="none" strike="noStrike" cap="none" spc="0" baseline="0" dirty="0">
                          <a:ln>
                            <a:noFill/>
                          </a:ln>
                          <a:solidFill>
                            <a:schemeClr val="dk1"/>
                          </a:solidFill>
                          <a:effectLst/>
                          <a:uFillTx/>
                          <a:latin typeface="PF Din Text Cond Pro Light"/>
                          <a:ea typeface="+mn-ea"/>
                          <a:cs typeface="+mn-cs"/>
                          <a:sym typeface="Calibri"/>
                        </a:rPr>
                        <a:t>128,0   </a:t>
                      </a:r>
                    </a:p>
                  </a:txBody>
                  <a:tcPr marL="9525" marR="9525" marT="95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91554879"/>
                  </a:ext>
                </a:extLst>
              </a:tr>
              <a:tr h="427765">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3.1</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200" b="0" i="1" u="none" strike="noStrike" cap="none" spc="0" baseline="0" dirty="0" smtClean="0">
                          <a:ln>
                            <a:noFill/>
                          </a:ln>
                          <a:solidFill>
                            <a:schemeClr val="dk1"/>
                          </a:solidFill>
                          <a:effectLst/>
                          <a:uFillTx/>
                          <a:latin typeface="PF Din Text Cond Pro Light"/>
                          <a:ea typeface="+mn-ea"/>
                          <a:cs typeface="+mn-cs"/>
                          <a:sym typeface="Calibri"/>
                        </a:rPr>
                        <a:t>Компенсация накопленного сглаживания</a:t>
                      </a:r>
                      <a:endParaRPr lang="ru-RU" sz="1200" b="0" i="1"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791,0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948,0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989,0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989,0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989,0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21283094"/>
                  </a:ext>
                </a:extLst>
              </a:tr>
              <a:tr h="427765">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3.2</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200" b="0" i="1" u="none" strike="noStrike" cap="none" spc="0" baseline="0" dirty="0" smtClean="0">
                          <a:ln>
                            <a:noFill/>
                          </a:ln>
                          <a:solidFill>
                            <a:schemeClr val="dk1"/>
                          </a:solidFill>
                          <a:effectLst/>
                          <a:uFillTx/>
                          <a:latin typeface="PF Din Text Cond Pro Light"/>
                          <a:ea typeface="+mn-ea"/>
                          <a:cs typeface="+mn-cs"/>
                          <a:sym typeface="Calibri"/>
                        </a:rPr>
                        <a:t>Учтенные корректировки по итогам деятельности</a:t>
                      </a:r>
                      <a:endParaRPr lang="ru-RU" sz="1200" b="0" i="1"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102,1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419,2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7,8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69,7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139,0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23119902"/>
                  </a:ext>
                </a:extLst>
              </a:tr>
              <a:tr h="355424">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4.</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НВВ котловая</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18 </a:t>
                      </a:r>
                      <a:r>
                        <a:rPr lang="ru-RU" sz="1200" b="0" i="0" u="none" strike="noStrike" cap="none" spc="0" baseline="0" dirty="0">
                          <a:ln>
                            <a:noFill/>
                          </a:ln>
                          <a:solidFill>
                            <a:schemeClr val="dk1"/>
                          </a:solidFill>
                          <a:effectLst/>
                          <a:uFillTx/>
                          <a:latin typeface="PF Din Text Cond Pro Light"/>
                          <a:ea typeface="+mn-ea"/>
                          <a:cs typeface="+mn-cs"/>
                          <a:sym typeface="Calibri"/>
                        </a:rPr>
                        <a:t>220,5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18 989,7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19 </a:t>
                      </a:r>
                      <a:r>
                        <a:rPr lang="ru-RU" sz="1200" b="0" i="0" u="none" strike="noStrike" cap="none" spc="0" baseline="0" dirty="0">
                          <a:ln>
                            <a:noFill/>
                          </a:ln>
                          <a:solidFill>
                            <a:schemeClr val="dk1"/>
                          </a:solidFill>
                          <a:effectLst/>
                          <a:uFillTx/>
                          <a:latin typeface="PF Din Text Cond Pro Light"/>
                          <a:ea typeface="+mn-ea"/>
                          <a:cs typeface="+mn-cs"/>
                          <a:sym typeface="Calibri"/>
                        </a:rPr>
                        <a:t>659,0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20 </a:t>
                      </a:r>
                      <a:r>
                        <a:rPr lang="ru-RU" sz="1200" b="0" i="0" u="none" strike="noStrike" cap="none" spc="0" baseline="0" dirty="0">
                          <a:ln>
                            <a:noFill/>
                          </a:ln>
                          <a:solidFill>
                            <a:schemeClr val="dk1"/>
                          </a:solidFill>
                          <a:effectLst/>
                          <a:uFillTx/>
                          <a:latin typeface="PF Din Text Cond Pro Light"/>
                          <a:ea typeface="+mn-ea"/>
                          <a:cs typeface="+mn-cs"/>
                          <a:sym typeface="Calibri"/>
                        </a:rPr>
                        <a:t>192,3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20 </a:t>
                      </a:r>
                      <a:r>
                        <a:rPr lang="ru-RU" sz="1200" b="0" i="0" u="none" strike="noStrike" cap="none" spc="0" baseline="0" dirty="0">
                          <a:ln>
                            <a:noFill/>
                          </a:ln>
                          <a:solidFill>
                            <a:schemeClr val="dk1"/>
                          </a:solidFill>
                          <a:effectLst/>
                          <a:uFillTx/>
                          <a:latin typeface="PF Din Text Cond Pro Light"/>
                          <a:ea typeface="+mn-ea"/>
                          <a:cs typeface="+mn-cs"/>
                          <a:sym typeface="Calibri"/>
                        </a:rPr>
                        <a:t>750,2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54304699"/>
                  </a:ext>
                </a:extLst>
              </a:tr>
              <a:tr h="427765">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5.</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Полезный отпуск (котловой), млн. </a:t>
                      </a:r>
                      <a:r>
                        <a:rPr lang="ru-RU" sz="1200" b="0" i="0" u="none" strike="noStrike" cap="none" spc="0" baseline="0" dirty="0" err="1" smtClean="0">
                          <a:ln>
                            <a:noFill/>
                          </a:ln>
                          <a:solidFill>
                            <a:schemeClr val="dk1"/>
                          </a:solidFill>
                          <a:effectLst/>
                          <a:uFillTx/>
                          <a:latin typeface="PF Din Text Cond Pro Light"/>
                          <a:ea typeface="+mn-ea"/>
                          <a:cs typeface="+mn-cs"/>
                          <a:sym typeface="Calibri"/>
                        </a:rPr>
                        <a:t>кВтч</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12 </a:t>
                      </a:r>
                      <a:r>
                        <a:rPr lang="ru-RU" sz="1200" b="0" i="0" u="none" strike="noStrike" cap="none" spc="0" baseline="0" dirty="0">
                          <a:ln>
                            <a:noFill/>
                          </a:ln>
                          <a:solidFill>
                            <a:schemeClr val="dk1"/>
                          </a:solidFill>
                          <a:effectLst/>
                          <a:uFillTx/>
                          <a:latin typeface="PF Din Text Cond Pro Light"/>
                          <a:ea typeface="+mn-ea"/>
                          <a:cs typeface="+mn-cs"/>
                          <a:sym typeface="Calibri"/>
                        </a:rPr>
                        <a:t>510,7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12 345,0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12 </a:t>
                      </a:r>
                      <a:r>
                        <a:rPr lang="ru-RU" sz="1200" b="0" i="0" u="none" strike="noStrike" cap="none" spc="0" baseline="0" dirty="0">
                          <a:ln>
                            <a:noFill/>
                          </a:ln>
                          <a:solidFill>
                            <a:schemeClr val="dk1"/>
                          </a:solidFill>
                          <a:effectLst/>
                          <a:uFillTx/>
                          <a:latin typeface="PF Din Text Cond Pro Light"/>
                          <a:ea typeface="+mn-ea"/>
                          <a:cs typeface="+mn-cs"/>
                          <a:sym typeface="Calibri"/>
                        </a:rPr>
                        <a:t>510,7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12 </a:t>
                      </a:r>
                      <a:r>
                        <a:rPr lang="ru-RU" sz="1200" b="0" i="0" u="none" strike="noStrike" cap="none" spc="0" baseline="0" dirty="0">
                          <a:ln>
                            <a:noFill/>
                          </a:ln>
                          <a:solidFill>
                            <a:schemeClr val="dk1"/>
                          </a:solidFill>
                          <a:effectLst/>
                          <a:uFillTx/>
                          <a:latin typeface="PF Din Text Cond Pro Light"/>
                          <a:ea typeface="+mn-ea"/>
                          <a:cs typeface="+mn-cs"/>
                          <a:sym typeface="Calibri"/>
                        </a:rPr>
                        <a:t>510,7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12 </a:t>
                      </a:r>
                      <a:r>
                        <a:rPr lang="ru-RU" sz="1200" b="0" i="0" u="none" strike="noStrike" cap="none" spc="0" baseline="0" dirty="0">
                          <a:ln>
                            <a:noFill/>
                          </a:ln>
                          <a:solidFill>
                            <a:schemeClr val="dk1"/>
                          </a:solidFill>
                          <a:effectLst/>
                          <a:uFillTx/>
                          <a:latin typeface="PF Din Text Cond Pro Light"/>
                          <a:ea typeface="+mn-ea"/>
                          <a:cs typeface="+mn-cs"/>
                          <a:sym typeface="Calibri"/>
                        </a:rPr>
                        <a:t>510,7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41836911"/>
                  </a:ext>
                </a:extLst>
              </a:tr>
            </a:tbl>
          </a:graphicData>
        </a:graphic>
      </p:graphicFrame>
      <p:sp>
        <p:nvSpPr>
          <p:cNvPr id="8" name="TextBox 1"/>
          <p:cNvSpPr txBox="1">
            <a:spLocks noChangeArrowheads="1"/>
          </p:cNvSpPr>
          <p:nvPr/>
        </p:nvSpPr>
        <p:spPr bwMode="auto">
          <a:xfrm>
            <a:off x="596218" y="5525560"/>
            <a:ext cx="807214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defTabSz="457200" eaLnBrk="1" hangingPunct="1">
              <a:defRPr/>
            </a:pPr>
            <a:r>
              <a:rPr lang="ru-RU" altLang="ru-RU" sz="1100" i="1" dirty="0">
                <a:solidFill>
                  <a:schemeClr val="dk1"/>
                </a:solidFill>
                <a:latin typeface="PF Din Text Cond Pro Light"/>
                <a:cs typeface="+mn-cs"/>
              </a:rPr>
              <a:t>*) в соответствии  с постановлением Региональной службы по тарифам Ростовской области от 28.12.2018 №92/7 указана скорректированная НВВ, которая учитывает </a:t>
            </a:r>
            <a:r>
              <a:rPr lang="ru-RU" altLang="ru-RU" sz="1100" i="1" dirty="0" smtClean="0">
                <a:solidFill>
                  <a:schemeClr val="dk1"/>
                </a:solidFill>
                <a:latin typeface="PF Din Text Cond Pro Light"/>
                <a:cs typeface="+mn-cs"/>
              </a:rPr>
              <a:t>инвестиционную программу, </a:t>
            </a:r>
            <a:r>
              <a:rPr lang="ru-RU" altLang="ru-RU" sz="1100" i="1" dirty="0">
                <a:solidFill>
                  <a:schemeClr val="dk1"/>
                </a:solidFill>
                <a:latin typeface="PF Din Text Cond Pro Light"/>
                <a:cs typeface="+mn-cs"/>
              </a:rPr>
              <a:t>утвержденную приказом Минэнерго России от 15.11.2018 №11</a:t>
            </a:r>
            <a:r>
              <a:rPr lang="en-US" altLang="ru-RU" sz="1100" i="1" dirty="0">
                <a:solidFill>
                  <a:schemeClr val="dk1"/>
                </a:solidFill>
                <a:latin typeface="PF Din Text Cond Pro Light"/>
                <a:cs typeface="+mn-cs"/>
              </a:rPr>
              <a:t>@</a:t>
            </a:r>
            <a:endParaRPr lang="ru-RU" altLang="ru-RU" sz="1100" i="1" dirty="0">
              <a:solidFill>
                <a:schemeClr val="dk1"/>
              </a:solidFill>
              <a:latin typeface="PF Din Text Cond Pro Light"/>
              <a:cs typeface="+mn-cs"/>
            </a:endParaRPr>
          </a:p>
        </p:txBody>
      </p:sp>
    </p:spTree>
    <p:extLst>
      <p:ext uri="{BB962C8B-B14F-4D97-AF65-F5344CB8AC3E}">
        <p14:creationId xmlns:p14="http://schemas.microsoft.com/office/powerpoint/2010/main" val="1858459337"/>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36</a:t>
            </a:fld>
            <a:endParaRPr lang="ru-RU"/>
          </a:p>
        </p:txBody>
      </p:sp>
      <p:sp>
        <p:nvSpPr>
          <p:cNvPr id="4" name="Заголовок 3"/>
          <p:cNvSpPr>
            <a:spLocks noGrp="1"/>
          </p:cNvSpPr>
          <p:nvPr>
            <p:ph type="title"/>
          </p:nvPr>
        </p:nvSpPr>
        <p:spPr>
          <a:xfrm>
            <a:off x="893050" y="3530591"/>
            <a:ext cx="6994906" cy="460296"/>
          </a:xfrm>
        </p:spPr>
        <p:txBody>
          <a:bodyPr/>
          <a:lstStyle/>
          <a:p>
            <a:r>
              <a:rPr lang="ru-RU" dirty="0" smtClean="0"/>
              <a:t>ИТОГИ ТАРИФНОГО РЕГУЛИРОВАНИЯ</a:t>
            </a:r>
            <a:endParaRPr lang="ru-RU" dirty="0"/>
          </a:p>
        </p:txBody>
      </p:sp>
    </p:spTree>
    <p:extLst>
      <p:ext uri="{BB962C8B-B14F-4D97-AF65-F5344CB8AC3E}">
        <p14:creationId xmlns:p14="http://schemas.microsoft.com/office/powerpoint/2010/main" val="2878803954"/>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37</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ИТОГИ ТАРИФНОГО РЕГУЛИРОВАНИЯ</a:t>
            </a:r>
            <a:endParaRPr lang="ru-RU" dirty="0"/>
          </a:p>
        </p:txBody>
      </p:sp>
      <p:graphicFrame>
        <p:nvGraphicFramePr>
          <p:cNvPr id="4" name="Таблица 3"/>
          <p:cNvGraphicFramePr>
            <a:graphicFrameLocks noGrp="1"/>
          </p:cNvGraphicFramePr>
          <p:nvPr>
            <p:extLst/>
          </p:nvPr>
        </p:nvGraphicFramePr>
        <p:xfrm>
          <a:off x="383300" y="1387669"/>
          <a:ext cx="8439516" cy="1966994"/>
        </p:xfrm>
        <a:graphic>
          <a:graphicData uri="http://schemas.openxmlformats.org/drawingml/2006/table">
            <a:tbl>
              <a:tblPr firstRow="1" bandRow="1">
                <a:tableStyleId>{5C22544A-7EE6-4342-B048-85BDC9FD1C3A}</a:tableStyleId>
              </a:tblPr>
              <a:tblGrid>
                <a:gridCol w="1231060">
                  <a:extLst>
                    <a:ext uri="{9D8B030D-6E8A-4147-A177-3AD203B41FA5}">
                      <a16:colId xmlns:a16="http://schemas.microsoft.com/office/drawing/2014/main" val="1491741915"/>
                    </a:ext>
                  </a:extLst>
                </a:gridCol>
                <a:gridCol w="700184">
                  <a:extLst>
                    <a:ext uri="{9D8B030D-6E8A-4147-A177-3AD203B41FA5}">
                      <a16:colId xmlns:a16="http://schemas.microsoft.com/office/drawing/2014/main" val="3035333436"/>
                    </a:ext>
                  </a:extLst>
                </a:gridCol>
                <a:gridCol w="550965">
                  <a:extLst>
                    <a:ext uri="{9D8B030D-6E8A-4147-A177-3AD203B41FA5}">
                      <a16:colId xmlns:a16="http://schemas.microsoft.com/office/drawing/2014/main" val="4005769599"/>
                    </a:ext>
                  </a:extLst>
                </a:gridCol>
                <a:gridCol w="550965">
                  <a:extLst>
                    <a:ext uri="{9D8B030D-6E8A-4147-A177-3AD203B41FA5}">
                      <a16:colId xmlns:a16="http://schemas.microsoft.com/office/drawing/2014/main" val="690470885"/>
                    </a:ext>
                  </a:extLst>
                </a:gridCol>
                <a:gridCol w="550965">
                  <a:extLst>
                    <a:ext uri="{9D8B030D-6E8A-4147-A177-3AD203B41FA5}">
                      <a16:colId xmlns:a16="http://schemas.microsoft.com/office/drawing/2014/main" val="3303452386"/>
                    </a:ext>
                  </a:extLst>
                </a:gridCol>
                <a:gridCol w="550965">
                  <a:extLst>
                    <a:ext uri="{9D8B030D-6E8A-4147-A177-3AD203B41FA5}">
                      <a16:colId xmlns:a16="http://schemas.microsoft.com/office/drawing/2014/main" val="4005493564"/>
                    </a:ext>
                  </a:extLst>
                </a:gridCol>
                <a:gridCol w="550965">
                  <a:extLst>
                    <a:ext uri="{9D8B030D-6E8A-4147-A177-3AD203B41FA5}">
                      <a16:colId xmlns:a16="http://schemas.microsoft.com/office/drawing/2014/main" val="1721287464"/>
                    </a:ext>
                  </a:extLst>
                </a:gridCol>
                <a:gridCol w="550965">
                  <a:extLst>
                    <a:ext uri="{9D8B030D-6E8A-4147-A177-3AD203B41FA5}">
                      <a16:colId xmlns:a16="http://schemas.microsoft.com/office/drawing/2014/main" val="1427234684"/>
                    </a:ext>
                  </a:extLst>
                </a:gridCol>
                <a:gridCol w="550965">
                  <a:extLst>
                    <a:ext uri="{9D8B030D-6E8A-4147-A177-3AD203B41FA5}">
                      <a16:colId xmlns:a16="http://schemas.microsoft.com/office/drawing/2014/main" val="1730567113"/>
                    </a:ext>
                  </a:extLst>
                </a:gridCol>
                <a:gridCol w="550965">
                  <a:extLst>
                    <a:ext uri="{9D8B030D-6E8A-4147-A177-3AD203B41FA5}">
                      <a16:colId xmlns:a16="http://schemas.microsoft.com/office/drawing/2014/main" val="3219065109"/>
                    </a:ext>
                  </a:extLst>
                </a:gridCol>
                <a:gridCol w="700184">
                  <a:extLst>
                    <a:ext uri="{9D8B030D-6E8A-4147-A177-3AD203B41FA5}">
                      <a16:colId xmlns:a16="http://schemas.microsoft.com/office/drawing/2014/main" val="4110402561"/>
                    </a:ext>
                  </a:extLst>
                </a:gridCol>
                <a:gridCol w="700184">
                  <a:extLst>
                    <a:ext uri="{9D8B030D-6E8A-4147-A177-3AD203B41FA5}">
                      <a16:colId xmlns:a16="http://schemas.microsoft.com/office/drawing/2014/main" val="3984410954"/>
                    </a:ext>
                  </a:extLst>
                </a:gridCol>
                <a:gridCol w="700184">
                  <a:extLst>
                    <a:ext uri="{9D8B030D-6E8A-4147-A177-3AD203B41FA5}">
                      <a16:colId xmlns:a16="http://schemas.microsoft.com/office/drawing/2014/main" val="3858059073"/>
                    </a:ext>
                  </a:extLst>
                </a:gridCol>
              </a:tblGrid>
              <a:tr h="367167">
                <a:tc>
                  <a:txBody>
                    <a:bodyPr/>
                    <a:lstStyle/>
                    <a:p>
                      <a:pPr marL="0" marR="0" indent="0" algn="ctr" defTabSz="914400" rtl="0" fontAlgn="ctr" latinLnBrk="0">
                        <a:lnSpc>
                          <a:spcPct val="100000"/>
                        </a:lnSpc>
                        <a:spcBef>
                          <a:spcPts val="0"/>
                        </a:spcBef>
                        <a:spcAft>
                          <a:spcPts val="0"/>
                        </a:spcAft>
                        <a:buClrTx/>
                        <a:buSzTx/>
                        <a:buFontTx/>
                        <a:buNone/>
                        <a:tabLst/>
                      </a:pPr>
                      <a:r>
                        <a:rPr lang="ru-RU" sz="1050" b="1" i="0" u="none" strike="noStrike" cap="none" spc="0" baseline="0" dirty="0">
                          <a:ln>
                            <a:noFill/>
                          </a:ln>
                          <a:solidFill>
                            <a:schemeClr val="bg1"/>
                          </a:solidFill>
                          <a:effectLst/>
                          <a:uFillTx/>
                          <a:latin typeface="PF Din Text Cond Pro Light"/>
                          <a:ea typeface="+mn-ea"/>
                          <a:cs typeface="+mn-cs"/>
                          <a:sym typeface="Calibri"/>
                        </a:rPr>
                        <a:t>Наименование</a:t>
                      </a: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2008</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2009</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2010</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2011</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2012</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2013</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2014</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2015</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2016</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2017</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2018</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050" b="1" i="0" u="none" strike="noStrike" cap="none" spc="0" baseline="0" dirty="0" smtClean="0">
                          <a:ln>
                            <a:noFill/>
                          </a:ln>
                          <a:solidFill>
                            <a:schemeClr val="lt1"/>
                          </a:solidFill>
                          <a:effectLst/>
                          <a:uFillTx/>
                          <a:latin typeface="PF Din Text Cond Pro Light"/>
                          <a:ea typeface="+mn-ea"/>
                          <a:cs typeface="+mn-cs"/>
                          <a:sym typeface="Calibri"/>
                        </a:rPr>
                        <a:t>2019</a:t>
                      </a: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026041230"/>
                  </a:ext>
                </a:extLst>
              </a:tr>
              <a:tr h="239429">
                <a:tc>
                  <a:txBody>
                    <a:bodyPr/>
                    <a:lstStyle/>
                    <a:p>
                      <a:pPr marL="0" marR="0" indent="0" algn="l" defTabSz="914400" rtl="0" fontAlgn="ctr" latinLnBrk="0">
                        <a:lnSpc>
                          <a:spcPct val="100000"/>
                        </a:lnSpc>
                        <a:spcBef>
                          <a:spcPts val="0"/>
                        </a:spcBef>
                        <a:spcAft>
                          <a:spcPts val="0"/>
                        </a:spcAft>
                        <a:buClrTx/>
                        <a:buSzTx/>
                        <a:buFontTx/>
                        <a:buNone/>
                        <a:tabLst/>
                      </a:pPr>
                      <a:r>
                        <a:rPr lang="ru-RU" sz="1000" b="0" i="0" u="none" strike="noStrike" cap="none" spc="0" baseline="0" dirty="0" smtClean="0">
                          <a:ln>
                            <a:noFill/>
                          </a:ln>
                          <a:solidFill>
                            <a:schemeClr val="dk1"/>
                          </a:solidFill>
                          <a:effectLst/>
                          <a:uFillTx/>
                          <a:latin typeface="PF Din Text Cond Pro Light"/>
                          <a:ea typeface="+mn-ea"/>
                          <a:cs typeface="+mn-cs"/>
                          <a:sym typeface="Calibri"/>
                        </a:rPr>
                        <a:t>«</a:t>
                      </a:r>
                      <a:r>
                        <a:rPr lang="ru-RU" sz="1000" b="0" i="0" u="none" strike="noStrike" cap="none" spc="0" baseline="0" dirty="0">
                          <a:ln>
                            <a:noFill/>
                          </a:ln>
                          <a:solidFill>
                            <a:schemeClr val="dk1"/>
                          </a:solidFill>
                          <a:effectLst/>
                          <a:uFillTx/>
                          <a:latin typeface="PF Din Text Cond Pro Light"/>
                          <a:ea typeface="+mn-ea"/>
                          <a:cs typeface="+mn-cs"/>
                          <a:sym typeface="Calibri"/>
                        </a:rPr>
                        <a:t>Астраханьэнерго»:</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1 819,4</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2 577,3</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3 266,5</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3 817,4</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3 946,8</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4 342,2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3 985,7</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4 294,0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4 882,3</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5 057,3</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5 459,0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5 827,4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618304412"/>
                  </a:ext>
                </a:extLst>
              </a:tr>
              <a:tr h="228547">
                <a:tc>
                  <a:txBody>
                    <a:bodyPr/>
                    <a:lstStyle/>
                    <a:p>
                      <a:pPr marL="0" marR="0" indent="0" algn="l" defTabSz="914400" rtl="0" fontAlgn="ctr" latinLnBrk="0">
                        <a:lnSpc>
                          <a:spcPct val="100000"/>
                        </a:lnSpc>
                        <a:spcBef>
                          <a:spcPts val="0"/>
                        </a:spcBef>
                        <a:spcAft>
                          <a:spcPts val="0"/>
                        </a:spcAft>
                        <a:buClrTx/>
                        <a:buSzTx/>
                        <a:buFontTx/>
                        <a:buNone/>
                        <a:tabLst/>
                      </a:pPr>
                      <a:r>
                        <a:rPr lang="ru-RU" sz="1000" b="0" i="0" u="none" strike="noStrike" cap="none" spc="0" baseline="0" dirty="0">
                          <a:ln>
                            <a:noFill/>
                          </a:ln>
                          <a:solidFill>
                            <a:schemeClr val="dk1"/>
                          </a:solidFill>
                          <a:effectLst/>
                          <a:uFillTx/>
                          <a:latin typeface="PF Din Text Cond Pro Light"/>
                          <a:ea typeface="+mn-ea"/>
                          <a:cs typeface="+mn-cs"/>
                          <a:sym typeface="Calibri"/>
                        </a:rPr>
                        <a:t>«Волгоградэнерго»:</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5 287,1</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7 327,4</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8 141,4</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8 181,2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8 331,4</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9 187,6</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9 347,2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10 039,0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10 145,1</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9 982,7</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10 023,0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10 </a:t>
                      </a:r>
                      <a:r>
                        <a:rPr lang="ru-RU" sz="900" b="0" i="0" u="none" strike="noStrike" cap="none" spc="0" baseline="0" dirty="0" smtClean="0">
                          <a:ln>
                            <a:noFill/>
                          </a:ln>
                          <a:solidFill>
                            <a:schemeClr val="dk1"/>
                          </a:solidFill>
                          <a:effectLst/>
                          <a:uFillTx/>
                          <a:latin typeface="PF Din Text Cond Pro Light"/>
                          <a:ea typeface="+mn-ea"/>
                          <a:cs typeface="+mn-cs"/>
                          <a:sym typeface="Calibri"/>
                        </a:rPr>
                        <a:t>663,5</a:t>
                      </a:r>
                      <a:endParaRPr lang="ru-RU" sz="9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5430770"/>
                  </a:ext>
                </a:extLst>
              </a:tr>
              <a:tr h="228547">
                <a:tc>
                  <a:txBody>
                    <a:bodyPr/>
                    <a:lstStyle/>
                    <a:p>
                      <a:pPr marL="0" marR="0" indent="0" algn="l" defTabSz="914400" rtl="0" fontAlgn="ctr" latinLnBrk="0">
                        <a:lnSpc>
                          <a:spcPct val="100000"/>
                        </a:lnSpc>
                        <a:spcBef>
                          <a:spcPts val="0"/>
                        </a:spcBef>
                        <a:spcAft>
                          <a:spcPts val="0"/>
                        </a:spcAft>
                        <a:buClrTx/>
                        <a:buSzTx/>
                        <a:buFontTx/>
                        <a:buNone/>
                        <a:tabLst/>
                      </a:pPr>
                      <a:r>
                        <a:rPr lang="ru-RU" sz="1000" b="0" i="0" u="none" strike="noStrike" cap="none" spc="0" baseline="0" dirty="0" smtClean="0">
                          <a:ln>
                            <a:noFill/>
                          </a:ln>
                          <a:solidFill>
                            <a:schemeClr val="dk1"/>
                          </a:solidFill>
                          <a:effectLst/>
                          <a:uFillTx/>
                          <a:latin typeface="PF Din Text Cond Pro Light"/>
                          <a:ea typeface="+mn-ea"/>
                          <a:cs typeface="+mn-cs"/>
                          <a:sym typeface="Calibri"/>
                        </a:rPr>
                        <a:t>«</a:t>
                      </a:r>
                      <a:r>
                        <a:rPr lang="ru-RU" sz="1000" b="0" i="0" u="none" strike="noStrike" cap="none" spc="0" baseline="0" dirty="0" err="1">
                          <a:ln>
                            <a:noFill/>
                          </a:ln>
                          <a:solidFill>
                            <a:schemeClr val="dk1"/>
                          </a:solidFill>
                          <a:effectLst/>
                          <a:uFillTx/>
                          <a:latin typeface="PF Din Text Cond Pro Light"/>
                          <a:ea typeface="+mn-ea"/>
                          <a:cs typeface="+mn-cs"/>
                          <a:sym typeface="Calibri"/>
                        </a:rPr>
                        <a:t>Калмэнерго</a:t>
                      </a:r>
                      <a:r>
                        <a:rPr lang="ru-RU" sz="1000" b="0" i="0" u="none" strike="noStrike" cap="none" spc="0" baseline="0" dirty="0">
                          <a:ln>
                            <a:noFill/>
                          </a:ln>
                          <a:solidFill>
                            <a:schemeClr val="dk1"/>
                          </a:solidFill>
                          <a:effectLst/>
                          <a:uFillTx/>
                          <a:latin typeface="PF Din Text Cond Pro Light"/>
                          <a:ea typeface="+mn-ea"/>
                          <a:cs typeface="+mn-cs"/>
                          <a:sym typeface="Calibri"/>
                        </a:rPr>
                        <a:t>»:</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366,8</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450,2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497,0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626,3</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597,1</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751,0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802,3</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847,8</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972,9</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1 079,6</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1 667,1</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 </a:t>
                      </a:r>
                      <a:r>
                        <a:rPr lang="ru-RU" sz="900" b="0" i="0" u="none" strike="noStrike" cap="none" spc="0" baseline="0" dirty="0" smtClean="0">
                          <a:ln>
                            <a:noFill/>
                          </a:ln>
                          <a:solidFill>
                            <a:schemeClr val="dk1"/>
                          </a:solidFill>
                          <a:effectLst/>
                          <a:uFillTx/>
                          <a:latin typeface="PF Din Text Cond Pro Light"/>
                          <a:ea typeface="+mn-ea"/>
                          <a:cs typeface="+mn-cs"/>
                          <a:sym typeface="Calibri"/>
                        </a:rPr>
                        <a:t>704,3</a:t>
                      </a:r>
                      <a:endParaRPr lang="ru-RU" sz="9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546680417"/>
                  </a:ext>
                </a:extLst>
              </a:tr>
              <a:tr h="228547">
                <a:tc>
                  <a:txBody>
                    <a:bodyPr/>
                    <a:lstStyle/>
                    <a:p>
                      <a:pPr marL="0" marR="0" indent="0" algn="l" defTabSz="914400" rtl="0" fontAlgn="ctr" latinLnBrk="0">
                        <a:lnSpc>
                          <a:spcPct val="100000"/>
                        </a:lnSpc>
                        <a:spcBef>
                          <a:spcPts val="0"/>
                        </a:spcBef>
                        <a:spcAft>
                          <a:spcPts val="0"/>
                        </a:spcAft>
                        <a:buClrTx/>
                        <a:buSzTx/>
                        <a:buFontTx/>
                        <a:buNone/>
                        <a:tabLst/>
                      </a:pPr>
                      <a:r>
                        <a:rPr lang="ru-RU" sz="1000" b="0" i="0" u="none" strike="noStrike" cap="none" spc="0" baseline="0" dirty="0">
                          <a:ln>
                            <a:noFill/>
                          </a:ln>
                          <a:solidFill>
                            <a:schemeClr val="dk1"/>
                          </a:solidFill>
                          <a:effectLst/>
                          <a:uFillTx/>
                          <a:latin typeface="PF Din Text Cond Pro Light"/>
                          <a:ea typeface="+mn-ea"/>
                          <a:cs typeface="+mn-cs"/>
                          <a:sym typeface="Calibri"/>
                        </a:rPr>
                        <a:t>«Ростовэнерго»:</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6 950,4</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9 367,3</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10 205,9</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a:ln>
                            <a:noFill/>
                          </a:ln>
                          <a:solidFill>
                            <a:schemeClr val="dk1"/>
                          </a:solidFill>
                          <a:effectLst/>
                          <a:uFillTx/>
                          <a:latin typeface="PF Din Text Cond Pro Light"/>
                          <a:ea typeface="+mn-ea"/>
                          <a:cs typeface="+mn-cs"/>
                          <a:sym typeface="Calibri"/>
                        </a:rPr>
                        <a:t>11 194,7</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a:ln>
                            <a:noFill/>
                          </a:ln>
                          <a:solidFill>
                            <a:schemeClr val="dk1"/>
                          </a:solidFill>
                          <a:effectLst/>
                          <a:uFillTx/>
                          <a:latin typeface="PF Din Text Cond Pro Light"/>
                          <a:ea typeface="+mn-ea"/>
                          <a:cs typeface="+mn-cs"/>
                          <a:sym typeface="Calibri"/>
                        </a:rPr>
                        <a:t>12 123,9</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a:ln>
                            <a:noFill/>
                          </a:ln>
                          <a:solidFill>
                            <a:schemeClr val="dk1"/>
                          </a:solidFill>
                          <a:effectLst/>
                          <a:uFillTx/>
                          <a:latin typeface="PF Din Text Cond Pro Light"/>
                          <a:ea typeface="+mn-ea"/>
                          <a:cs typeface="+mn-cs"/>
                          <a:sym typeface="Calibri"/>
                        </a:rPr>
                        <a:t>13 395,0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a:ln>
                            <a:noFill/>
                          </a:ln>
                          <a:solidFill>
                            <a:schemeClr val="dk1"/>
                          </a:solidFill>
                          <a:effectLst/>
                          <a:uFillTx/>
                          <a:latin typeface="PF Din Text Cond Pro Light"/>
                          <a:ea typeface="+mn-ea"/>
                          <a:cs typeface="+mn-cs"/>
                          <a:sym typeface="Calibri"/>
                        </a:rPr>
                        <a:t>14 636,5</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15 889,2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16 648,2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17 183,6</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18 220,5</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18 989,7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954027"/>
                  </a:ext>
                </a:extLst>
              </a:tr>
              <a:tr h="228547">
                <a:tc>
                  <a:txBody>
                    <a:bodyPr/>
                    <a:lstStyle/>
                    <a:p>
                      <a:pPr marL="0" marR="0" indent="0" algn="l" defTabSz="914400" rtl="0" fontAlgn="ctr" latinLnBrk="0">
                        <a:lnSpc>
                          <a:spcPct val="100000"/>
                        </a:lnSpc>
                        <a:spcBef>
                          <a:spcPts val="0"/>
                        </a:spcBef>
                        <a:spcAft>
                          <a:spcPts val="0"/>
                        </a:spcAft>
                        <a:buClrTx/>
                        <a:buSzTx/>
                        <a:buFontTx/>
                        <a:buNone/>
                        <a:tabLst/>
                      </a:pPr>
                      <a:r>
                        <a:rPr lang="ru-RU" sz="1000" b="0" i="0" u="none" strike="noStrike" cap="none" spc="0" baseline="0" dirty="0">
                          <a:ln>
                            <a:noFill/>
                          </a:ln>
                          <a:solidFill>
                            <a:schemeClr val="dk1"/>
                          </a:solidFill>
                          <a:effectLst/>
                          <a:uFillTx/>
                          <a:latin typeface="PF Din Text Cond Pro Light"/>
                          <a:ea typeface="+mn-ea"/>
                          <a:cs typeface="+mn-cs"/>
                          <a:sym typeface="Calibri"/>
                        </a:rPr>
                        <a:t>ПАО «МРСК Юга»:</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14 423,7</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19 722,2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22 110,8</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23 819,6</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24 999,2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27 675,8</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28 771,7</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31 070,0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32 648,5</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33 303,2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35 369,5</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37 </a:t>
                      </a:r>
                      <a:r>
                        <a:rPr lang="ru-RU" sz="900" b="0" i="0" u="none" strike="noStrike" cap="none" spc="0" baseline="0" dirty="0" smtClean="0">
                          <a:ln>
                            <a:noFill/>
                          </a:ln>
                          <a:solidFill>
                            <a:schemeClr val="dk1"/>
                          </a:solidFill>
                          <a:effectLst/>
                          <a:uFillTx/>
                          <a:latin typeface="PF Din Text Cond Pro Light"/>
                          <a:ea typeface="+mn-ea"/>
                          <a:cs typeface="+mn-cs"/>
                          <a:sym typeface="Calibri"/>
                        </a:rPr>
                        <a:t>184,8</a:t>
                      </a:r>
                      <a:endParaRPr lang="ru-RU" sz="9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93997113"/>
                  </a:ext>
                </a:extLst>
              </a:tr>
              <a:tr h="446210">
                <a:tc>
                  <a:txBody>
                    <a:bodyPr/>
                    <a:lstStyle/>
                    <a:p>
                      <a:pPr marL="0" marR="0" indent="0" algn="l" defTabSz="914400" rtl="0" fontAlgn="ctr" latinLnBrk="0">
                        <a:lnSpc>
                          <a:spcPct val="100000"/>
                        </a:lnSpc>
                        <a:spcBef>
                          <a:spcPts val="0"/>
                        </a:spcBef>
                        <a:spcAft>
                          <a:spcPts val="0"/>
                        </a:spcAft>
                        <a:buClrTx/>
                        <a:buSzTx/>
                        <a:buFontTx/>
                        <a:buNone/>
                        <a:tabLst/>
                      </a:pPr>
                      <a:r>
                        <a:rPr lang="ru-RU" sz="1000" b="0" i="0" u="none" strike="noStrike" cap="none" spc="0" baseline="0" dirty="0">
                          <a:ln>
                            <a:noFill/>
                          </a:ln>
                          <a:solidFill>
                            <a:schemeClr val="dk1"/>
                          </a:solidFill>
                          <a:effectLst/>
                          <a:uFillTx/>
                          <a:latin typeface="PF Din Text Cond Pro Light"/>
                          <a:ea typeface="+mn-ea"/>
                          <a:cs typeface="+mn-cs"/>
                          <a:sym typeface="Calibri"/>
                        </a:rPr>
                        <a:t>Средний тариф, коп./</a:t>
                      </a:r>
                      <a:r>
                        <a:rPr lang="ru-RU" sz="1000" b="0" i="0" u="none" strike="noStrike" cap="none" spc="0" baseline="0" dirty="0" err="1">
                          <a:ln>
                            <a:noFill/>
                          </a:ln>
                          <a:solidFill>
                            <a:schemeClr val="dk1"/>
                          </a:solidFill>
                          <a:effectLst/>
                          <a:uFillTx/>
                          <a:latin typeface="PF Din Text Cond Pro Light"/>
                          <a:ea typeface="+mn-ea"/>
                          <a:cs typeface="+mn-cs"/>
                          <a:sym typeface="Calibri"/>
                        </a:rPr>
                        <a:t>кВт.ч</a:t>
                      </a:r>
                      <a:endParaRPr lang="ru-RU" sz="1000" b="0" i="0" u="none" strike="noStrike" cap="none" spc="0" baseline="0" dirty="0">
                        <a:ln>
                          <a:noFill/>
                        </a:ln>
                        <a:solidFill>
                          <a:schemeClr val="dk1"/>
                        </a:solidFill>
                        <a:effectLst/>
                        <a:uFillTx/>
                        <a:latin typeface="PF Din Text Cond Pro Light"/>
                        <a:ea typeface="+mn-ea"/>
                        <a:cs typeface="+mn-cs"/>
                        <a:sym typeface="Calibri"/>
                      </a:endParaRP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44,71</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59,32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82,40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89,91</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90,70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101,15</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109,62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119,31</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125,68</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137,02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147,30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smtClean="0">
                          <a:ln>
                            <a:noFill/>
                          </a:ln>
                          <a:solidFill>
                            <a:schemeClr val="dk1"/>
                          </a:solidFill>
                          <a:effectLst/>
                          <a:uFillTx/>
                          <a:latin typeface="PF Din Text Cond Pro Light"/>
                          <a:ea typeface="+mn-ea"/>
                          <a:cs typeface="+mn-cs"/>
                          <a:sym typeface="Calibri"/>
                        </a:rPr>
                        <a:t>155,41</a:t>
                      </a:r>
                      <a:endParaRPr lang="ru-RU" sz="9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6063655"/>
                  </a:ext>
                </a:extLst>
              </a:tr>
            </a:tbl>
          </a:graphicData>
        </a:graphic>
      </p:graphicFrame>
      <p:sp>
        <p:nvSpPr>
          <p:cNvPr id="9" name="TextBox 8"/>
          <p:cNvSpPr txBox="1"/>
          <p:nvPr/>
        </p:nvSpPr>
        <p:spPr>
          <a:xfrm>
            <a:off x="3324576" y="1079893"/>
            <a:ext cx="2130711" cy="276999"/>
          </a:xfrm>
          <a:prstGeom prst="rect">
            <a:avLst/>
          </a:prstGeom>
          <a:noFill/>
        </p:spPr>
        <p:txBody>
          <a:bodyPr wrap="none">
            <a:spAutoFit/>
          </a:bodyPr>
          <a:lstStyle/>
          <a:p>
            <a:pPr defTabSz="457200">
              <a:defRPr/>
            </a:pPr>
            <a:r>
              <a:rPr lang="ru-RU" sz="1200" dirty="0">
                <a:solidFill>
                  <a:schemeClr val="tx1"/>
                </a:solidFill>
                <a:latin typeface="PFDinTextCondPro-Light"/>
              </a:rPr>
              <a:t>Валовая выручка, </a:t>
            </a:r>
            <a:r>
              <a:rPr lang="ru-RU" sz="1200" dirty="0" err="1">
                <a:solidFill>
                  <a:schemeClr val="tx1"/>
                </a:solidFill>
                <a:latin typeface="PFDinTextCondPro-Light"/>
              </a:rPr>
              <a:t>млн.руб</a:t>
            </a:r>
            <a:r>
              <a:rPr lang="ru-RU" sz="1200" dirty="0">
                <a:solidFill>
                  <a:schemeClr val="tx1"/>
                </a:solidFill>
                <a:latin typeface="PFDinTextCondPro-Light"/>
              </a:rPr>
              <a:t>.</a:t>
            </a:r>
          </a:p>
        </p:txBody>
      </p:sp>
      <p:sp>
        <p:nvSpPr>
          <p:cNvPr id="10" name="TextBox 9"/>
          <p:cNvSpPr txBox="1"/>
          <p:nvPr/>
        </p:nvSpPr>
        <p:spPr>
          <a:xfrm>
            <a:off x="2850719" y="3396408"/>
            <a:ext cx="2874505" cy="276999"/>
          </a:xfrm>
          <a:prstGeom prst="rect">
            <a:avLst/>
          </a:prstGeom>
          <a:noFill/>
        </p:spPr>
        <p:txBody>
          <a:bodyPr wrap="none">
            <a:spAutoFit/>
          </a:bodyPr>
          <a:lstStyle/>
          <a:p>
            <a:pPr defTabSz="457200">
              <a:defRPr/>
            </a:pPr>
            <a:r>
              <a:rPr lang="ru-RU" sz="1200" dirty="0">
                <a:solidFill>
                  <a:schemeClr val="tx1"/>
                </a:solidFill>
                <a:latin typeface="PF Din Text Cond Pro Light"/>
              </a:rPr>
              <a:t>Котловой полезный отпуск, </a:t>
            </a:r>
            <a:r>
              <a:rPr lang="ru-RU" sz="1200" dirty="0" err="1">
                <a:solidFill>
                  <a:schemeClr val="tx1"/>
                </a:solidFill>
                <a:latin typeface="PF Din Text Cond Pro Light"/>
              </a:rPr>
              <a:t>млн.кВт.ч</a:t>
            </a:r>
            <a:endParaRPr lang="ru-RU" sz="1200" dirty="0">
              <a:solidFill>
                <a:schemeClr val="tx1"/>
              </a:solidFill>
              <a:latin typeface="PF Din Text Cond Pro Light"/>
            </a:endParaRPr>
          </a:p>
        </p:txBody>
      </p:sp>
      <p:sp>
        <p:nvSpPr>
          <p:cNvPr id="11" name="Скругленный прямоугольник 10"/>
          <p:cNvSpPr/>
          <p:nvPr/>
        </p:nvSpPr>
        <p:spPr>
          <a:xfrm>
            <a:off x="457201" y="5735193"/>
            <a:ext cx="8365613" cy="44638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chor="ctr"/>
          <a:lstStyle/>
          <a:p>
            <a:pPr defTabSz="457200">
              <a:defRPr/>
            </a:pPr>
            <a:r>
              <a:rPr lang="ru-RU" altLang="ru-RU" sz="1100" i="1" dirty="0">
                <a:solidFill>
                  <a:schemeClr val="tx1"/>
                </a:solidFill>
                <a:latin typeface="PF Din Text Cond Pro Light"/>
              </a:rPr>
              <a:t>Среднегодовой прирост тарифа на передачу э/э </a:t>
            </a:r>
            <a:r>
              <a:rPr lang="en-US" altLang="ru-RU" sz="1100" i="1" dirty="0">
                <a:solidFill>
                  <a:schemeClr val="tx1"/>
                </a:solidFill>
                <a:latin typeface="PF Din Text Cond Pro Light"/>
              </a:rPr>
              <a:t>CAGR </a:t>
            </a:r>
            <a:r>
              <a:rPr lang="ru-RU" altLang="ru-RU" sz="1100" i="1" dirty="0">
                <a:solidFill>
                  <a:schemeClr val="tx1"/>
                </a:solidFill>
                <a:latin typeface="PF Din Text Cond Pro Light"/>
              </a:rPr>
              <a:t>(отношение роста утв. полезного отпуска  2019 к 2008) - </a:t>
            </a:r>
            <a:r>
              <a:rPr lang="ru-RU" altLang="ru-RU" sz="1100" b="1" i="1" dirty="0">
                <a:solidFill>
                  <a:schemeClr val="tx1"/>
                </a:solidFill>
                <a:latin typeface="PF Din Text Cond Pro Light"/>
              </a:rPr>
              <a:t>2,68 %</a:t>
            </a:r>
          </a:p>
        </p:txBody>
      </p:sp>
      <p:graphicFrame>
        <p:nvGraphicFramePr>
          <p:cNvPr id="5" name="Таблица 4"/>
          <p:cNvGraphicFramePr>
            <a:graphicFrameLocks noGrp="1"/>
          </p:cNvGraphicFramePr>
          <p:nvPr>
            <p:extLst/>
          </p:nvPr>
        </p:nvGraphicFramePr>
        <p:xfrm>
          <a:off x="457201" y="3746232"/>
          <a:ext cx="8365613" cy="1852289"/>
        </p:xfrm>
        <a:graphic>
          <a:graphicData uri="http://schemas.openxmlformats.org/drawingml/2006/table">
            <a:tbl>
              <a:tblPr firstRow="1" bandRow="1">
                <a:tableStyleId>{5C22544A-7EE6-4342-B048-85BDC9FD1C3A}</a:tableStyleId>
              </a:tblPr>
              <a:tblGrid>
                <a:gridCol w="1220281">
                  <a:extLst>
                    <a:ext uri="{9D8B030D-6E8A-4147-A177-3AD203B41FA5}">
                      <a16:colId xmlns:a16="http://schemas.microsoft.com/office/drawing/2014/main" val="953579831"/>
                    </a:ext>
                  </a:extLst>
                </a:gridCol>
                <a:gridCol w="694053">
                  <a:extLst>
                    <a:ext uri="{9D8B030D-6E8A-4147-A177-3AD203B41FA5}">
                      <a16:colId xmlns:a16="http://schemas.microsoft.com/office/drawing/2014/main" val="1822718159"/>
                    </a:ext>
                  </a:extLst>
                </a:gridCol>
                <a:gridCol w="546140">
                  <a:extLst>
                    <a:ext uri="{9D8B030D-6E8A-4147-A177-3AD203B41FA5}">
                      <a16:colId xmlns:a16="http://schemas.microsoft.com/office/drawing/2014/main" val="1813562911"/>
                    </a:ext>
                  </a:extLst>
                </a:gridCol>
                <a:gridCol w="546140">
                  <a:extLst>
                    <a:ext uri="{9D8B030D-6E8A-4147-A177-3AD203B41FA5}">
                      <a16:colId xmlns:a16="http://schemas.microsoft.com/office/drawing/2014/main" val="3139193573"/>
                    </a:ext>
                  </a:extLst>
                </a:gridCol>
                <a:gridCol w="546140">
                  <a:extLst>
                    <a:ext uri="{9D8B030D-6E8A-4147-A177-3AD203B41FA5}">
                      <a16:colId xmlns:a16="http://schemas.microsoft.com/office/drawing/2014/main" val="900741647"/>
                    </a:ext>
                  </a:extLst>
                </a:gridCol>
                <a:gridCol w="546140">
                  <a:extLst>
                    <a:ext uri="{9D8B030D-6E8A-4147-A177-3AD203B41FA5}">
                      <a16:colId xmlns:a16="http://schemas.microsoft.com/office/drawing/2014/main" val="997246966"/>
                    </a:ext>
                  </a:extLst>
                </a:gridCol>
                <a:gridCol w="546140">
                  <a:extLst>
                    <a:ext uri="{9D8B030D-6E8A-4147-A177-3AD203B41FA5}">
                      <a16:colId xmlns:a16="http://schemas.microsoft.com/office/drawing/2014/main" val="3049849054"/>
                    </a:ext>
                  </a:extLst>
                </a:gridCol>
                <a:gridCol w="546140">
                  <a:extLst>
                    <a:ext uri="{9D8B030D-6E8A-4147-A177-3AD203B41FA5}">
                      <a16:colId xmlns:a16="http://schemas.microsoft.com/office/drawing/2014/main" val="3663786407"/>
                    </a:ext>
                  </a:extLst>
                </a:gridCol>
                <a:gridCol w="546140">
                  <a:extLst>
                    <a:ext uri="{9D8B030D-6E8A-4147-A177-3AD203B41FA5}">
                      <a16:colId xmlns:a16="http://schemas.microsoft.com/office/drawing/2014/main" val="1173599846"/>
                    </a:ext>
                  </a:extLst>
                </a:gridCol>
                <a:gridCol w="546140">
                  <a:extLst>
                    <a:ext uri="{9D8B030D-6E8A-4147-A177-3AD203B41FA5}">
                      <a16:colId xmlns:a16="http://schemas.microsoft.com/office/drawing/2014/main" val="3308513367"/>
                    </a:ext>
                  </a:extLst>
                </a:gridCol>
                <a:gridCol w="694053">
                  <a:extLst>
                    <a:ext uri="{9D8B030D-6E8A-4147-A177-3AD203B41FA5}">
                      <a16:colId xmlns:a16="http://schemas.microsoft.com/office/drawing/2014/main" val="2378437159"/>
                    </a:ext>
                  </a:extLst>
                </a:gridCol>
                <a:gridCol w="694053">
                  <a:extLst>
                    <a:ext uri="{9D8B030D-6E8A-4147-A177-3AD203B41FA5}">
                      <a16:colId xmlns:a16="http://schemas.microsoft.com/office/drawing/2014/main" val="3943813357"/>
                    </a:ext>
                  </a:extLst>
                </a:gridCol>
                <a:gridCol w="694053">
                  <a:extLst>
                    <a:ext uri="{9D8B030D-6E8A-4147-A177-3AD203B41FA5}">
                      <a16:colId xmlns:a16="http://schemas.microsoft.com/office/drawing/2014/main" val="3838822256"/>
                    </a:ext>
                  </a:extLst>
                </a:gridCol>
              </a:tblGrid>
              <a:tr h="291796">
                <a:tc>
                  <a:txBody>
                    <a:bodyPr/>
                    <a:lstStyle/>
                    <a:p>
                      <a:pPr marL="0" marR="0" indent="0" algn="ctr" defTabSz="914400" rtl="0" fontAlgn="ctr" latinLnBrk="0">
                        <a:lnSpc>
                          <a:spcPct val="100000"/>
                        </a:lnSpc>
                        <a:spcBef>
                          <a:spcPts val="0"/>
                        </a:spcBef>
                        <a:spcAft>
                          <a:spcPts val="0"/>
                        </a:spcAft>
                        <a:buClrTx/>
                        <a:buSzTx/>
                        <a:buFontTx/>
                        <a:buNone/>
                        <a:tabLst/>
                      </a:pPr>
                      <a:r>
                        <a:rPr lang="ru-RU" sz="1050" b="1" i="0" u="none" strike="noStrike" cap="none" spc="0" baseline="0" dirty="0">
                          <a:ln>
                            <a:noFill/>
                          </a:ln>
                          <a:solidFill>
                            <a:schemeClr val="bg1"/>
                          </a:solidFill>
                          <a:effectLst/>
                          <a:uFillTx/>
                          <a:latin typeface="PFDinTextCondPro-Light"/>
                          <a:ea typeface="+mn-ea"/>
                          <a:cs typeface="+mn-cs"/>
                          <a:sym typeface="Calibri"/>
                        </a:rPr>
                        <a:t>Наименование</a:t>
                      </a: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2008</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2009</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2010</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2011</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2012</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2013</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2014</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2015</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2016</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2017</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2018</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050" b="1" i="0" u="none" strike="noStrike" cap="none" spc="0" baseline="0" dirty="0" smtClean="0">
                          <a:ln>
                            <a:noFill/>
                          </a:ln>
                          <a:solidFill>
                            <a:schemeClr val="lt1"/>
                          </a:solidFill>
                          <a:effectLst/>
                          <a:uFillTx/>
                          <a:latin typeface="PFDinTextCondPro-Light"/>
                          <a:ea typeface="+mn-ea"/>
                          <a:cs typeface="+mn-cs"/>
                          <a:sym typeface="Calibri"/>
                        </a:rPr>
                        <a:t>2019</a:t>
                      </a:r>
                    </a:p>
                  </a:txBody>
                  <a:tcPr marL="9158" marR="9158" marT="9153" marB="0" anchor="ctr">
                    <a:solidFill>
                      <a:schemeClr val="tx2"/>
                    </a:solidFill>
                  </a:tcPr>
                </a:tc>
                <a:extLst>
                  <a:ext uri="{0D108BD9-81ED-4DB2-BD59-A6C34878D82A}">
                    <a16:rowId xmlns:a16="http://schemas.microsoft.com/office/drawing/2014/main" val="2249870982"/>
                  </a:ext>
                </a:extLst>
              </a:tr>
              <a:tr h="383247">
                <a:tc>
                  <a:txBody>
                    <a:bodyPr/>
                    <a:lstStyle/>
                    <a:p>
                      <a:pPr algn="l" rtl="0" fontAlgn="ctr"/>
                      <a:r>
                        <a:rPr lang="ru-RU" sz="1000" u="none" strike="noStrike" dirty="0">
                          <a:effectLst/>
                          <a:latin typeface="PFDinTextCondPro-Light"/>
                        </a:rPr>
                        <a:t>«Астраханьэнерго»:</a:t>
                      </a:r>
                      <a:endParaRPr lang="ru-RU" sz="10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3 152,5</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3 304,2</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3 307,7</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3 178,6</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3 343,0</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3 432,9</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2 783,0</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2 823,0</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2 881,3</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2 839,4</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2 813,4</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b="0" i="0" u="none" strike="noStrike" dirty="0">
                          <a:solidFill>
                            <a:srgbClr val="000000"/>
                          </a:solidFill>
                          <a:effectLst/>
                          <a:latin typeface="PFDinTextCondPro-Light"/>
                        </a:rPr>
                        <a:t>2 883,2</a:t>
                      </a:r>
                    </a:p>
                  </a:txBody>
                  <a:tcPr marL="9525" marR="9525" marT="9525" marB="0" anchor="ctr">
                    <a:solidFill>
                      <a:schemeClr val="tx2">
                        <a:lumMod val="20000"/>
                        <a:lumOff val="80000"/>
                      </a:schemeClr>
                    </a:solidFill>
                  </a:tcPr>
                </a:tc>
                <a:extLst>
                  <a:ext uri="{0D108BD9-81ED-4DB2-BD59-A6C34878D82A}">
                    <a16:rowId xmlns:a16="http://schemas.microsoft.com/office/drawing/2014/main" val="237934463"/>
                  </a:ext>
                </a:extLst>
              </a:tr>
              <a:tr h="341644">
                <a:tc>
                  <a:txBody>
                    <a:bodyPr/>
                    <a:lstStyle/>
                    <a:p>
                      <a:pPr algn="l" rtl="0" fontAlgn="ctr"/>
                      <a:r>
                        <a:rPr lang="ru-RU" sz="1000" u="none" strike="noStrike" dirty="0">
                          <a:effectLst/>
                          <a:latin typeface="PFDinTextCondPro-Light"/>
                        </a:rPr>
                        <a:t>«Волгоградэнерго»:</a:t>
                      </a:r>
                      <a:endParaRPr lang="ru-RU" sz="10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15 050,9</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15 656,0</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10 306,0</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10 886,7</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10 886,2</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10 714,7</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10 408,3</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10 078,8</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10 008,8</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8 649,2</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8 153,0</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b="0" i="0" u="none" strike="noStrike" dirty="0">
                          <a:solidFill>
                            <a:srgbClr val="000000"/>
                          </a:solidFill>
                          <a:effectLst/>
                          <a:latin typeface="PFDinTextCondPro-Light"/>
                        </a:rPr>
                        <a:t>8 081,4</a:t>
                      </a:r>
                    </a:p>
                  </a:txBody>
                  <a:tcPr marL="9525" marR="9525" marT="9525" marB="0" anchor="ctr"/>
                </a:tc>
                <a:extLst>
                  <a:ext uri="{0D108BD9-81ED-4DB2-BD59-A6C34878D82A}">
                    <a16:rowId xmlns:a16="http://schemas.microsoft.com/office/drawing/2014/main" val="2619263486"/>
                  </a:ext>
                </a:extLst>
              </a:tr>
              <a:tr h="278534">
                <a:tc>
                  <a:txBody>
                    <a:bodyPr/>
                    <a:lstStyle/>
                    <a:p>
                      <a:pPr algn="l" rtl="0" fontAlgn="ctr"/>
                      <a:r>
                        <a:rPr lang="ru-RU" sz="1000" u="none" strike="noStrike" dirty="0">
                          <a:effectLst/>
                          <a:latin typeface="PFDinTextCondPro-Light"/>
                        </a:rPr>
                        <a:t>«</a:t>
                      </a:r>
                      <a:r>
                        <a:rPr lang="ru-RU" sz="1000" u="none" strike="noStrike" dirty="0" err="1">
                          <a:effectLst/>
                          <a:latin typeface="PFDinTextCondPro-Light"/>
                        </a:rPr>
                        <a:t>Калмэнерго</a:t>
                      </a:r>
                      <a:r>
                        <a:rPr lang="ru-RU" sz="1000" u="none" strike="noStrike" dirty="0">
                          <a:effectLst/>
                          <a:latin typeface="PFDinTextCondPro-Light"/>
                        </a:rPr>
                        <a:t>»:</a:t>
                      </a:r>
                      <a:endParaRPr lang="ru-RU" sz="10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418,6</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399,6</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388,1</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384,9</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372,8</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437,6</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438,3</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431,7</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421,8</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a:effectLst/>
                          <a:latin typeface="PFDinTextCondPro-Light"/>
                        </a:rPr>
                        <a:t>444,2</a:t>
                      </a:r>
                      <a:endParaRPr lang="ru-RU" sz="900" b="0" i="0" u="none" strike="noStrike">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a:effectLst/>
                          <a:latin typeface="PFDinTextCondPro-Light"/>
                        </a:rPr>
                        <a:t>535,3</a:t>
                      </a:r>
                      <a:endParaRPr lang="ru-RU" sz="900" b="0" i="0" u="none" strike="noStrike">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b="0" i="0" u="none" strike="noStrike" dirty="0">
                          <a:solidFill>
                            <a:srgbClr val="000000"/>
                          </a:solidFill>
                          <a:effectLst/>
                          <a:latin typeface="PFDinTextCondPro-Light"/>
                        </a:rPr>
                        <a:t>618,0</a:t>
                      </a:r>
                    </a:p>
                  </a:txBody>
                  <a:tcPr marL="9525" marR="9525" marT="9525" marB="0" anchor="ctr">
                    <a:solidFill>
                      <a:schemeClr val="tx2">
                        <a:lumMod val="20000"/>
                        <a:lumOff val="80000"/>
                      </a:schemeClr>
                    </a:solidFill>
                  </a:tcPr>
                </a:tc>
                <a:extLst>
                  <a:ext uri="{0D108BD9-81ED-4DB2-BD59-A6C34878D82A}">
                    <a16:rowId xmlns:a16="http://schemas.microsoft.com/office/drawing/2014/main" val="2614085852"/>
                  </a:ext>
                </a:extLst>
              </a:tr>
              <a:tr h="278534">
                <a:tc>
                  <a:txBody>
                    <a:bodyPr/>
                    <a:lstStyle/>
                    <a:p>
                      <a:pPr algn="l" rtl="0" fontAlgn="ctr"/>
                      <a:r>
                        <a:rPr lang="ru-RU" sz="1000" u="none" strike="noStrike" dirty="0">
                          <a:effectLst/>
                          <a:latin typeface="PFDinTextCondPro-Light"/>
                        </a:rPr>
                        <a:t>«Ростовэнерго»:</a:t>
                      </a:r>
                      <a:endParaRPr lang="ru-RU" sz="10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13 636,0</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13 889,2</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12 831,9</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12 043,2</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12 959,2</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12 775,7</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12 617,0</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12 708,3</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12 666,0</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12 372,9</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12 510,7</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b="0" i="0" u="none" strike="noStrike" dirty="0">
                          <a:solidFill>
                            <a:srgbClr val="000000"/>
                          </a:solidFill>
                          <a:effectLst/>
                          <a:latin typeface="PFDinTextCondPro-Light"/>
                        </a:rPr>
                        <a:t>12 345,0</a:t>
                      </a:r>
                    </a:p>
                  </a:txBody>
                  <a:tcPr marL="9525" marR="9525" marT="9525" marB="0" anchor="ctr"/>
                </a:tc>
                <a:extLst>
                  <a:ext uri="{0D108BD9-81ED-4DB2-BD59-A6C34878D82A}">
                    <a16:rowId xmlns:a16="http://schemas.microsoft.com/office/drawing/2014/main" val="3396502365"/>
                  </a:ext>
                </a:extLst>
              </a:tr>
              <a:tr h="278534">
                <a:tc>
                  <a:txBody>
                    <a:bodyPr/>
                    <a:lstStyle/>
                    <a:p>
                      <a:pPr algn="l" rtl="0" fontAlgn="ctr"/>
                      <a:r>
                        <a:rPr lang="ru-RU" sz="1000" u="none" strike="noStrike" dirty="0">
                          <a:effectLst/>
                          <a:latin typeface="PFDinTextCondPro-Light"/>
                        </a:rPr>
                        <a:t>ПАО «МРСК Юга»:</a:t>
                      </a:r>
                      <a:endParaRPr lang="ru-RU" sz="10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32 258,1</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33 249,0</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26 833,7</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26 493,3</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27 561,2</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27 361,0</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26 246,6</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26 041,7</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25 977,9</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24 305,7</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24 012,4</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b="1" i="0" u="none" strike="noStrike" dirty="0">
                          <a:solidFill>
                            <a:srgbClr val="000000"/>
                          </a:solidFill>
                          <a:effectLst/>
                          <a:latin typeface="PFDinTextCondPro-Light"/>
                        </a:rPr>
                        <a:t>23 927,7</a:t>
                      </a:r>
                    </a:p>
                  </a:txBody>
                  <a:tcPr marL="9525" marR="9525" marT="9525" marB="0" anchor="ctr">
                    <a:solidFill>
                      <a:schemeClr val="tx2">
                        <a:lumMod val="20000"/>
                        <a:lumOff val="80000"/>
                      </a:schemeClr>
                    </a:solidFill>
                  </a:tcPr>
                </a:tc>
                <a:extLst>
                  <a:ext uri="{0D108BD9-81ED-4DB2-BD59-A6C34878D82A}">
                    <a16:rowId xmlns:a16="http://schemas.microsoft.com/office/drawing/2014/main" val="3041509026"/>
                  </a:ext>
                </a:extLst>
              </a:tr>
            </a:tbl>
          </a:graphicData>
        </a:graphic>
      </p:graphicFrame>
    </p:spTree>
    <p:extLst>
      <p:ext uri="{BB962C8B-B14F-4D97-AF65-F5344CB8AC3E}">
        <p14:creationId xmlns:p14="http://schemas.microsoft.com/office/powerpoint/2010/main" val="4185600152"/>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38</a:t>
            </a:fld>
            <a:endParaRPr lang="ru-RU"/>
          </a:p>
        </p:txBody>
      </p:sp>
      <p:sp>
        <p:nvSpPr>
          <p:cNvPr id="4" name="Заголовок 3"/>
          <p:cNvSpPr>
            <a:spLocks noGrp="1"/>
          </p:cNvSpPr>
          <p:nvPr>
            <p:ph type="title"/>
          </p:nvPr>
        </p:nvSpPr>
        <p:spPr>
          <a:xfrm>
            <a:off x="893050" y="3530591"/>
            <a:ext cx="7919354" cy="460296"/>
          </a:xfrm>
        </p:spPr>
        <p:txBody>
          <a:bodyPr/>
          <a:lstStyle/>
          <a:p>
            <a:r>
              <a:rPr lang="ru-RU" dirty="0" smtClean="0"/>
              <a:t>ОСНОВНЫЕ ТЕХНИЧЕСКИЕ ХАРАКТЕРИСТИКИ АКТИВОВ</a:t>
            </a:r>
            <a:endParaRPr lang="ru-RU" dirty="0"/>
          </a:p>
        </p:txBody>
      </p:sp>
    </p:spTree>
    <p:extLst>
      <p:ext uri="{BB962C8B-B14F-4D97-AF65-F5344CB8AC3E}">
        <p14:creationId xmlns:p14="http://schemas.microsoft.com/office/powerpoint/2010/main" val="3496904711"/>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39</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ОСНОВНЫЕ ТЕХНИЧЕСКИЕ ХАРАКТЕРИСТИКИ АКТИВОВ</a:t>
            </a:r>
            <a:endParaRPr lang="ru-RU" dirty="0"/>
          </a:p>
        </p:txBody>
      </p:sp>
      <p:sp>
        <p:nvSpPr>
          <p:cNvPr id="5" name="Rectangle 5"/>
          <p:cNvSpPr>
            <a:spLocks noChangeArrowheads="1"/>
          </p:cNvSpPr>
          <p:nvPr/>
        </p:nvSpPr>
        <p:spPr bwMode="auto">
          <a:xfrm>
            <a:off x="107950" y="1090982"/>
            <a:ext cx="9036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200" dirty="0">
                <a:latin typeface="PF Din Text Cond Pro Light"/>
              </a:rPr>
              <a:t>Характеристика активов (сведения о ПС и ЛЭП) ПАО «МРСК Юга» на </a:t>
            </a:r>
            <a:r>
              <a:rPr lang="ru-RU" altLang="ru-RU" sz="1200" dirty="0" smtClean="0">
                <a:latin typeface="PF Din Text Cond Pro Light"/>
              </a:rPr>
              <a:t>30.09.2019</a:t>
            </a:r>
            <a:endParaRPr lang="ru-RU" altLang="ru-RU" sz="1200" dirty="0">
              <a:latin typeface="PF Din Text Cond Pro Light"/>
            </a:endParaRPr>
          </a:p>
        </p:txBody>
      </p:sp>
      <p:graphicFrame>
        <p:nvGraphicFramePr>
          <p:cNvPr id="6" name="Объект 3"/>
          <p:cNvGraphicFramePr>
            <a:graphicFrameLocks/>
          </p:cNvGraphicFramePr>
          <p:nvPr>
            <p:extLst/>
          </p:nvPr>
        </p:nvGraphicFramePr>
        <p:xfrm>
          <a:off x="170822" y="1398953"/>
          <a:ext cx="8739518" cy="4987506"/>
        </p:xfrm>
        <a:graphic>
          <a:graphicData uri="http://schemas.openxmlformats.org/drawingml/2006/table">
            <a:tbl>
              <a:tblPr/>
              <a:tblGrid>
                <a:gridCol w="1316547">
                  <a:extLst>
                    <a:ext uri="{9D8B030D-6E8A-4147-A177-3AD203B41FA5}">
                      <a16:colId xmlns:a16="http://schemas.microsoft.com/office/drawing/2014/main" val="20000"/>
                    </a:ext>
                  </a:extLst>
                </a:gridCol>
                <a:gridCol w="628098">
                  <a:extLst>
                    <a:ext uri="{9D8B030D-6E8A-4147-A177-3AD203B41FA5}">
                      <a16:colId xmlns:a16="http://schemas.microsoft.com/office/drawing/2014/main" val="20001"/>
                    </a:ext>
                  </a:extLst>
                </a:gridCol>
                <a:gridCol w="941330">
                  <a:extLst>
                    <a:ext uri="{9D8B030D-6E8A-4147-A177-3AD203B41FA5}">
                      <a16:colId xmlns:a16="http://schemas.microsoft.com/office/drawing/2014/main" val="20002"/>
                    </a:ext>
                  </a:extLst>
                </a:gridCol>
                <a:gridCol w="1433763">
                  <a:extLst>
                    <a:ext uri="{9D8B030D-6E8A-4147-A177-3AD203B41FA5}">
                      <a16:colId xmlns:a16="http://schemas.microsoft.com/office/drawing/2014/main" val="20003"/>
                    </a:ext>
                  </a:extLst>
                </a:gridCol>
                <a:gridCol w="1675728">
                  <a:extLst>
                    <a:ext uri="{9D8B030D-6E8A-4147-A177-3AD203B41FA5}">
                      <a16:colId xmlns:a16="http://schemas.microsoft.com/office/drawing/2014/main" val="20004"/>
                    </a:ext>
                  </a:extLst>
                </a:gridCol>
                <a:gridCol w="1367132">
                  <a:extLst>
                    <a:ext uri="{9D8B030D-6E8A-4147-A177-3AD203B41FA5}">
                      <a16:colId xmlns:a16="http://schemas.microsoft.com/office/drawing/2014/main" val="20005"/>
                    </a:ext>
                  </a:extLst>
                </a:gridCol>
                <a:gridCol w="1376920">
                  <a:extLst>
                    <a:ext uri="{9D8B030D-6E8A-4147-A177-3AD203B41FA5}">
                      <a16:colId xmlns:a16="http://schemas.microsoft.com/office/drawing/2014/main" val="20006"/>
                    </a:ext>
                  </a:extLst>
                </a:gridCol>
              </a:tblGrid>
              <a:tr h="448923">
                <a:tc>
                  <a:txBody>
                    <a:bodyPr/>
                    <a:lstStyle/>
                    <a:p>
                      <a:pPr algn="ctr" rtl="0" fontAlgn="ctr"/>
                      <a:r>
                        <a:rPr lang="ru-RU" sz="900" b="1" i="0" u="none" strike="noStrike" dirty="0">
                          <a:solidFill>
                            <a:srgbClr val="FFFFFF"/>
                          </a:solidFill>
                          <a:effectLst/>
                          <a:latin typeface="PF Din Text Cond Pro Light"/>
                        </a:rPr>
                        <a:t>Показатель</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rtl="0" fontAlgn="ctr"/>
                      <a:r>
                        <a:rPr lang="ru-RU" sz="900" b="1" i="0" u="none" strike="noStrike" dirty="0">
                          <a:solidFill>
                            <a:srgbClr val="FFFFFF"/>
                          </a:solidFill>
                          <a:effectLst/>
                          <a:latin typeface="PF Din Text Cond Pro Light"/>
                        </a:rPr>
                        <a:t>Ед. изм.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rtl="0" fontAlgn="ctr"/>
                      <a:r>
                        <a:rPr lang="ru-RU" sz="900" b="1" i="0" u="none" strike="noStrike" dirty="0">
                          <a:solidFill>
                            <a:srgbClr val="FFFFFF"/>
                          </a:solidFill>
                          <a:effectLst/>
                          <a:latin typeface="PF Din Text Cond Pro Light"/>
                        </a:rPr>
                        <a:t>Всего</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rtl="0" fontAlgn="ctr"/>
                      <a:r>
                        <a:rPr lang="ru-RU" sz="900" b="1" i="0" u="none" strike="noStrike" dirty="0">
                          <a:solidFill>
                            <a:srgbClr val="FFFFFF"/>
                          </a:solidFill>
                          <a:effectLst/>
                          <a:latin typeface="PF Din Text Cond Pro Light"/>
                        </a:rPr>
                        <a:t>Филиал </a:t>
                      </a:r>
                      <a:r>
                        <a:rPr lang="ru-RU" sz="900" b="1" i="0" u="none" strike="noStrike" dirty="0" smtClean="0">
                          <a:solidFill>
                            <a:srgbClr val="FFFFFF"/>
                          </a:solidFill>
                          <a:effectLst/>
                          <a:latin typeface="PF Din Text Cond Pro Light"/>
                        </a:rPr>
                        <a:t>ПАО </a:t>
                      </a:r>
                      <a:r>
                        <a:rPr lang="ru-RU" sz="900" b="1" i="0" u="none" strike="noStrike" dirty="0">
                          <a:solidFill>
                            <a:srgbClr val="FFFFFF"/>
                          </a:solidFill>
                          <a:effectLst/>
                          <a:latin typeface="PF Din Text Cond Pro Light"/>
                        </a:rPr>
                        <a:t>«МРСК Юга» - «Астраханьэнерго»</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rtl="0" fontAlgn="ctr"/>
                      <a:r>
                        <a:rPr lang="ru-RU" sz="900" b="1" i="0" u="none" strike="noStrike" dirty="0">
                          <a:solidFill>
                            <a:srgbClr val="FFFFFF"/>
                          </a:solidFill>
                          <a:effectLst/>
                          <a:latin typeface="PF Din Text Cond Pro Light"/>
                        </a:rPr>
                        <a:t>Филиал </a:t>
                      </a:r>
                      <a:r>
                        <a:rPr lang="ru-RU" sz="900" b="1" i="0" u="none" strike="noStrike" dirty="0" smtClean="0">
                          <a:solidFill>
                            <a:srgbClr val="FFFFFF"/>
                          </a:solidFill>
                          <a:effectLst/>
                          <a:latin typeface="PF Din Text Cond Pro Light"/>
                        </a:rPr>
                        <a:t>ПАО </a:t>
                      </a:r>
                      <a:r>
                        <a:rPr lang="ru-RU" sz="900" b="1" i="0" u="none" strike="noStrike" dirty="0">
                          <a:solidFill>
                            <a:srgbClr val="FFFFFF"/>
                          </a:solidFill>
                          <a:effectLst/>
                          <a:latin typeface="PF Din Text Cond Pro Light"/>
                        </a:rPr>
                        <a:t>«МРСК Юга» - «Волгоградэнерго»</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rtl="0" fontAlgn="ctr"/>
                      <a:r>
                        <a:rPr lang="ru-RU" sz="900" b="1" i="0" u="none" strike="noStrike" dirty="0">
                          <a:solidFill>
                            <a:srgbClr val="FFFFFF"/>
                          </a:solidFill>
                          <a:effectLst/>
                          <a:latin typeface="PF Din Text Cond Pro Light"/>
                        </a:rPr>
                        <a:t>Филиал </a:t>
                      </a:r>
                      <a:r>
                        <a:rPr lang="ru-RU" sz="900" b="1" i="0" u="none" strike="noStrike" dirty="0" smtClean="0">
                          <a:solidFill>
                            <a:srgbClr val="FFFFFF"/>
                          </a:solidFill>
                          <a:effectLst/>
                          <a:latin typeface="PF Din Text Cond Pro Light"/>
                        </a:rPr>
                        <a:t>ПАО </a:t>
                      </a:r>
                      <a:r>
                        <a:rPr lang="ru-RU" sz="900" b="1" i="0" u="none" strike="noStrike" dirty="0">
                          <a:solidFill>
                            <a:srgbClr val="FFFFFF"/>
                          </a:solidFill>
                          <a:effectLst/>
                          <a:latin typeface="PF Din Text Cond Pro Light"/>
                        </a:rPr>
                        <a:t>«МРСК Юга» - «Калмэнерго»</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rtl="0" fontAlgn="ctr"/>
                      <a:r>
                        <a:rPr lang="ru-RU" sz="900" b="1" i="0" u="none" strike="noStrike" dirty="0">
                          <a:solidFill>
                            <a:srgbClr val="FFFFFF"/>
                          </a:solidFill>
                          <a:effectLst/>
                          <a:latin typeface="PF Din Text Cond Pro Light"/>
                        </a:rPr>
                        <a:t>Филиал </a:t>
                      </a:r>
                      <a:r>
                        <a:rPr lang="ru-RU" sz="900" b="1" i="0" u="none" strike="noStrike" dirty="0" smtClean="0">
                          <a:solidFill>
                            <a:srgbClr val="FFFFFF"/>
                          </a:solidFill>
                          <a:effectLst/>
                          <a:latin typeface="PF Din Text Cond Pro Light"/>
                        </a:rPr>
                        <a:t>ПАО </a:t>
                      </a:r>
                      <a:r>
                        <a:rPr lang="ru-RU" sz="900" b="1" i="0" u="none" strike="noStrike" dirty="0">
                          <a:solidFill>
                            <a:srgbClr val="FFFFFF"/>
                          </a:solidFill>
                          <a:effectLst/>
                          <a:latin typeface="PF Din Text Cond Pro Light"/>
                        </a:rPr>
                        <a:t>«МРСК Юга» - «Ростовэнерго»</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208551">
                <a:tc rowSpan="2">
                  <a:txBody>
                    <a:bodyPr/>
                    <a:lstStyle/>
                    <a:p>
                      <a:pPr marL="0" marR="0" indent="0" algn="l" defTabSz="914400" rtl="0" fontAlgn="ctr" latinLnBrk="0">
                        <a:lnSpc>
                          <a:spcPct val="100000"/>
                        </a:lnSpc>
                        <a:spcBef>
                          <a:spcPts val="0"/>
                        </a:spcBef>
                        <a:spcAft>
                          <a:spcPts val="0"/>
                        </a:spcAft>
                        <a:buClrTx/>
                        <a:buSzTx/>
                        <a:buFontTx/>
                        <a:buNone/>
                        <a:tabLst/>
                      </a:pPr>
                      <a:r>
                        <a:rPr lang="ru-RU" sz="900" b="1" i="0" u="none" strike="noStrike" cap="none" spc="0" baseline="0" dirty="0" smtClean="0">
                          <a:ln>
                            <a:noFill/>
                          </a:ln>
                          <a:solidFill>
                            <a:schemeClr val="bg1"/>
                          </a:solidFill>
                          <a:effectLst/>
                          <a:uFillTx/>
                          <a:latin typeface="PF Din Text Cond Pro Light"/>
                          <a:ea typeface="+mn-ea"/>
                          <a:cs typeface="+mn-cs"/>
                          <a:sym typeface="Calibri"/>
                        </a:rPr>
                        <a:t> Количество </a:t>
                      </a:r>
                    </a:p>
                    <a:p>
                      <a:pPr marL="0" marR="0" indent="0" algn="l" defTabSz="914400" rtl="0" fontAlgn="ctr" latinLnBrk="0">
                        <a:lnSpc>
                          <a:spcPct val="100000"/>
                        </a:lnSpc>
                        <a:spcBef>
                          <a:spcPts val="0"/>
                        </a:spcBef>
                        <a:spcAft>
                          <a:spcPts val="0"/>
                        </a:spcAft>
                        <a:buClrTx/>
                        <a:buSzTx/>
                        <a:buFontTx/>
                        <a:buNone/>
                        <a:tabLst/>
                      </a:pPr>
                      <a:r>
                        <a:rPr lang="ru-RU" sz="900" b="1" i="0" u="none" strike="noStrike" cap="none" spc="0" baseline="0" dirty="0" smtClean="0">
                          <a:ln>
                            <a:noFill/>
                          </a:ln>
                          <a:solidFill>
                            <a:schemeClr val="bg1"/>
                          </a:solidFill>
                          <a:effectLst/>
                          <a:uFillTx/>
                          <a:latin typeface="PF Din Text Cond Pro Light"/>
                          <a:ea typeface="+mn-ea"/>
                          <a:cs typeface="+mn-cs"/>
                          <a:sym typeface="Calibri"/>
                        </a:rPr>
                        <a:t>и </a:t>
                      </a:r>
                      <a:r>
                        <a:rPr lang="ru-RU" sz="900" b="1" i="0" u="none" strike="noStrike" cap="none" spc="0" baseline="0" dirty="0">
                          <a:ln>
                            <a:noFill/>
                          </a:ln>
                          <a:solidFill>
                            <a:schemeClr val="bg1"/>
                          </a:solidFill>
                          <a:effectLst/>
                          <a:uFillTx/>
                          <a:latin typeface="PF Din Text Cond Pro Light"/>
                          <a:ea typeface="+mn-ea"/>
                          <a:cs typeface="+mn-cs"/>
                          <a:sym typeface="Calibri"/>
                        </a:rPr>
                        <a:t>мощность </a:t>
                      </a:r>
                      <a:r>
                        <a:rPr lang="ru-RU" sz="900" b="1" i="0" u="none" strike="noStrike" cap="none" spc="0" baseline="0" dirty="0" smtClean="0">
                          <a:ln>
                            <a:noFill/>
                          </a:ln>
                          <a:solidFill>
                            <a:schemeClr val="bg1"/>
                          </a:solidFill>
                          <a:effectLst/>
                          <a:uFillTx/>
                          <a:latin typeface="PF Din Text Cond Pro Light"/>
                          <a:ea typeface="+mn-ea"/>
                          <a:cs typeface="+mn-cs"/>
                          <a:sym typeface="Calibri"/>
                        </a:rPr>
                        <a:t>ПС</a:t>
                      </a:r>
                    </a:p>
                    <a:p>
                      <a:pPr marL="0" marR="0" indent="0" algn="l" defTabSz="914400" rtl="0" fontAlgn="ctr" latinLnBrk="0">
                        <a:lnSpc>
                          <a:spcPct val="100000"/>
                        </a:lnSpc>
                        <a:spcBef>
                          <a:spcPts val="0"/>
                        </a:spcBef>
                        <a:spcAft>
                          <a:spcPts val="0"/>
                        </a:spcAft>
                        <a:buClrTx/>
                        <a:buSzTx/>
                        <a:buFontTx/>
                        <a:buNone/>
                        <a:tabLst/>
                      </a:pPr>
                      <a:r>
                        <a:rPr lang="ru-RU" sz="900" b="1" i="0" u="none" strike="noStrike" cap="none" spc="0" baseline="0" dirty="0" smtClean="0">
                          <a:ln>
                            <a:noFill/>
                          </a:ln>
                          <a:solidFill>
                            <a:schemeClr val="bg1"/>
                          </a:solidFill>
                          <a:effectLst/>
                          <a:uFillTx/>
                          <a:latin typeface="PF Din Text Cond Pro Light"/>
                          <a:ea typeface="+mn-ea"/>
                          <a:cs typeface="+mn-cs"/>
                          <a:sym typeface="Calibri"/>
                        </a:rPr>
                        <a:t> 35-220 </a:t>
                      </a:r>
                      <a:r>
                        <a:rPr lang="ru-RU" sz="900" b="1" i="0" u="none" strike="noStrike" cap="none" spc="0" baseline="0" dirty="0">
                          <a:ln>
                            <a:noFill/>
                          </a:ln>
                          <a:solidFill>
                            <a:schemeClr val="bg1"/>
                          </a:solidFill>
                          <a:effectLst/>
                          <a:uFillTx/>
                          <a:latin typeface="PF Din Text Cond Pro Light"/>
                          <a:ea typeface="+mn-ea"/>
                          <a:cs typeface="+mn-cs"/>
                          <a:sym typeface="Calibri"/>
                        </a:rPr>
                        <a:t>кВ, всего</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шт.</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1 213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133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394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119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567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1"/>
                  </a:ext>
                </a:extLst>
              </a:tr>
              <a:tr h="198505">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МВА</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18 </a:t>
                      </a:r>
                      <a:r>
                        <a:rPr lang="ru-RU" sz="900" b="1" i="0" u="none" strike="noStrike" cap="none" spc="0" baseline="0" dirty="0" smtClean="0">
                          <a:ln>
                            <a:noFill/>
                          </a:ln>
                          <a:solidFill>
                            <a:schemeClr val="bg1"/>
                          </a:solidFill>
                          <a:effectLst/>
                          <a:uFillTx/>
                          <a:latin typeface="PF Din Text Cond Pro Light"/>
                          <a:ea typeface="+mn-ea"/>
                          <a:cs typeface="+mn-cs"/>
                          <a:sym typeface="Calibri"/>
                        </a:rPr>
                        <a:t>723,2</a:t>
                      </a:r>
                      <a:endParaRPr lang="ru-RU" sz="900" b="1" i="0" u="none" strike="noStrike" cap="none" spc="0" baseline="0" dirty="0">
                        <a:ln>
                          <a:noFill/>
                        </a:ln>
                        <a:solidFill>
                          <a:schemeClr val="bg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2 </a:t>
                      </a:r>
                      <a:r>
                        <a:rPr lang="ru-RU" sz="900" b="1" i="0" u="none" strike="noStrike" cap="none" spc="0" baseline="0" dirty="0" smtClean="0">
                          <a:ln>
                            <a:noFill/>
                          </a:ln>
                          <a:solidFill>
                            <a:schemeClr val="bg1"/>
                          </a:solidFill>
                          <a:effectLst/>
                          <a:uFillTx/>
                          <a:latin typeface="PF Din Text Cond Pro Light"/>
                          <a:ea typeface="+mn-ea"/>
                          <a:cs typeface="+mn-cs"/>
                          <a:sym typeface="Calibri"/>
                        </a:rPr>
                        <a:t>148,1</a:t>
                      </a:r>
                      <a:endParaRPr lang="ru-RU" sz="900" b="1" i="0" u="none" strike="noStrike" cap="none" spc="0" baseline="0" dirty="0">
                        <a:ln>
                          <a:noFill/>
                        </a:ln>
                        <a:solidFill>
                          <a:schemeClr val="bg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6 </a:t>
                      </a:r>
                      <a:r>
                        <a:rPr lang="ru-RU" sz="900" b="1" i="0" u="none" strike="noStrike" cap="none" spc="0" baseline="0" dirty="0" smtClean="0">
                          <a:ln>
                            <a:noFill/>
                          </a:ln>
                          <a:solidFill>
                            <a:schemeClr val="bg1"/>
                          </a:solidFill>
                          <a:effectLst/>
                          <a:uFillTx/>
                          <a:latin typeface="PF Din Text Cond Pro Light"/>
                          <a:ea typeface="+mn-ea"/>
                          <a:cs typeface="+mn-cs"/>
                          <a:sym typeface="Calibri"/>
                        </a:rPr>
                        <a:t>527,8</a:t>
                      </a:r>
                      <a:endParaRPr lang="ru-RU" sz="900" b="1" i="0" u="none" strike="noStrike" cap="none" spc="0" baseline="0" dirty="0">
                        <a:ln>
                          <a:noFill/>
                        </a:ln>
                        <a:solidFill>
                          <a:schemeClr val="bg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1 </a:t>
                      </a:r>
                      <a:r>
                        <a:rPr lang="ru-RU" sz="900" b="1" i="0" u="none" strike="noStrike" cap="none" spc="0" baseline="0" dirty="0" smtClean="0">
                          <a:ln>
                            <a:noFill/>
                          </a:ln>
                          <a:solidFill>
                            <a:schemeClr val="bg1"/>
                          </a:solidFill>
                          <a:effectLst/>
                          <a:uFillTx/>
                          <a:latin typeface="PF Din Text Cond Pro Light"/>
                          <a:ea typeface="+mn-ea"/>
                          <a:cs typeface="+mn-cs"/>
                          <a:sym typeface="Calibri"/>
                        </a:rPr>
                        <a:t>257,9</a:t>
                      </a:r>
                      <a:endParaRPr lang="ru-RU" sz="900" b="1" i="0" u="none" strike="noStrike" cap="none" spc="0" baseline="0" dirty="0">
                        <a:ln>
                          <a:noFill/>
                        </a:ln>
                        <a:solidFill>
                          <a:schemeClr val="bg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8 </a:t>
                      </a:r>
                      <a:r>
                        <a:rPr lang="ru-RU" sz="900" b="1" i="0" u="none" strike="noStrike" cap="none" spc="0" baseline="0" dirty="0" smtClean="0">
                          <a:ln>
                            <a:noFill/>
                          </a:ln>
                          <a:solidFill>
                            <a:schemeClr val="bg1"/>
                          </a:solidFill>
                          <a:effectLst/>
                          <a:uFillTx/>
                          <a:latin typeface="PF Din Text Cond Pro Light"/>
                          <a:ea typeface="+mn-ea"/>
                          <a:cs typeface="+mn-cs"/>
                          <a:sym typeface="Calibri"/>
                        </a:rPr>
                        <a:t>789,4</a:t>
                      </a:r>
                      <a:endParaRPr lang="ru-RU" sz="900" b="1" i="0" u="none" strike="noStrike" cap="none" spc="0" baseline="0" dirty="0">
                        <a:ln>
                          <a:noFill/>
                        </a:ln>
                        <a:solidFill>
                          <a:schemeClr val="bg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198505">
                <a:tc rowSpan="2">
                  <a:txBody>
                    <a:bodyPr/>
                    <a:lstStyle/>
                    <a:p>
                      <a:pPr algn="l" rtl="0" fontAlgn="ctr"/>
                      <a:r>
                        <a:rPr lang="ru-RU" sz="900" b="0" i="0" u="none" strike="noStrike" baseline="0" dirty="0" smtClean="0">
                          <a:solidFill>
                            <a:srgbClr val="000000"/>
                          </a:solidFill>
                          <a:effectLst/>
                          <a:latin typeface="PF Din Text Cond Pro Light"/>
                        </a:rPr>
                        <a:t>  </a:t>
                      </a:r>
                      <a:r>
                        <a:rPr lang="ru-RU" sz="900" b="0" i="0" u="none" strike="noStrike" dirty="0" smtClean="0">
                          <a:solidFill>
                            <a:srgbClr val="000000"/>
                          </a:solidFill>
                          <a:effectLst/>
                          <a:latin typeface="PF Din Text Cond Pro Light"/>
                        </a:rPr>
                        <a:t>в </a:t>
                      </a:r>
                      <a:r>
                        <a:rPr lang="ru-RU" sz="900" b="0" i="0" u="none" strike="noStrike" dirty="0" err="1">
                          <a:solidFill>
                            <a:srgbClr val="000000"/>
                          </a:solidFill>
                          <a:effectLst/>
                          <a:latin typeface="PF Din Text Cond Pro Light"/>
                        </a:rPr>
                        <a:t>т.ч</a:t>
                      </a:r>
                      <a:r>
                        <a:rPr lang="ru-RU" sz="900" b="0" i="0" u="none" strike="noStrike" dirty="0">
                          <a:solidFill>
                            <a:srgbClr val="000000"/>
                          </a:solidFill>
                          <a:effectLst/>
                          <a:latin typeface="PF Din Text Cond Pro Light"/>
                        </a:rPr>
                        <a:t>. ПС 220 </a:t>
                      </a:r>
                      <a:r>
                        <a:rPr lang="ru-RU" sz="900" b="0" i="0" u="none" strike="noStrike" dirty="0" err="1">
                          <a:solidFill>
                            <a:srgbClr val="000000"/>
                          </a:solidFill>
                          <a:effectLst/>
                          <a:latin typeface="PF Din Text Cond Pro Light"/>
                        </a:rPr>
                        <a:t>кВ</a:t>
                      </a:r>
                      <a:endParaRPr lang="ru-RU" sz="900" b="0" i="0" u="none" strike="noStrike" dirty="0">
                        <a:solidFill>
                          <a:srgbClr val="000000"/>
                        </a:solidFill>
                        <a:effectLst/>
                        <a:latin typeface="PF Din Text Cond Pro Light"/>
                      </a:endParaRP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a:solidFill>
                            <a:srgbClr val="000000"/>
                          </a:solidFill>
                          <a:effectLst/>
                          <a:latin typeface="PF Din Text Cond Pro Light"/>
                        </a:rPr>
                        <a:t>шт.</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1538">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900" b="0" i="0" u="none" strike="noStrike" dirty="0">
                          <a:solidFill>
                            <a:srgbClr val="000000"/>
                          </a:solidFill>
                          <a:effectLst/>
                          <a:latin typeface="PF Din Text Cond Pro Light"/>
                        </a:rPr>
                        <a:t>МВА</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516,5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126,0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390,5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7911">
                <a:tc rowSpan="2">
                  <a:txBody>
                    <a:bodyPr/>
                    <a:lstStyle/>
                    <a:p>
                      <a:pPr algn="l" rtl="0" fontAlgn="ctr"/>
                      <a:r>
                        <a:rPr lang="ru-RU" sz="900" b="0" i="0" u="none" strike="noStrike" dirty="0">
                          <a:solidFill>
                            <a:srgbClr val="000000"/>
                          </a:solidFill>
                          <a:effectLst/>
                          <a:latin typeface="PF Din Text Cond Pro Light"/>
                        </a:rPr>
                        <a:t>ПС 110 </a:t>
                      </a:r>
                      <a:r>
                        <a:rPr lang="ru-RU" sz="900" b="0" i="0" u="none" strike="noStrike" dirty="0" err="1">
                          <a:solidFill>
                            <a:srgbClr val="000000"/>
                          </a:solidFill>
                          <a:effectLst/>
                          <a:latin typeface="PF Din Text Cond Pro Light"/>
                        </a:rPr>
                        <a:t>кВ</a:t>
                      </a:r>
                      <a:endParaRPr lang="ru-RU" sz="900" b="0" i="0" u="none" strike="noStrike" dirty="0">
                        <a:solidFill>
                          <a:srgbClr val="000000"/>
                        </a:solidFill>
                        <a:effectLst/>
                        <a:latin typeface="PF Din Text Cond Pro Light"/>
                      </a:endParaRPr>
                    </a:p>
                  </a:txBody>
                  <a:tcPr marL="85726" marR="9525" marT="9526"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accent5"/>
                    </a:solidFill>
                  </a:tcPr>
                </a:tc>
                <a:tc>
                  <a:txBody>
                    <a:bodyPr/>
                    <a:lstStyle/>
                    <a:p>
                      <a:pPr algn="ctr" rtl="0" fontAlgn="ctr"/>
                      <a:r>
                        <a:rPr lang="ru-RU" sz="900" b="0" i="0" u="none" strike="noStrike" dirty="0">
                          <a:solidFill>
                            <a:srgbClr val="000000"/>
                          </a:solidFill>
                          <a:effectLst/>
                          <a:latin typeface="PF Din Text Cond Pro Light"/>
                        </a:rPr>
                        <a:t>шт.</a:t>
                      </a:r>
                    </a:p>
                  </a:txBody>
                  <a:tcPr marL="9525" marR="9525" marT="9526"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0" i="0" u="none" strike="noStrike" dirty="0">
                          <a:solidFill>
                            <a:srgbClr val="000000"/>
                          </a:solidFill>
                          <a:effectLst/>
                          <a:latin typeface="PF Din Text Cond Pro Light"/>
                        </a:rPr>
                        <a:t>638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0" i="0" u="none" strike="noStrike" dirty="0">
                          <a:solidFill>
                            <a:srgbClr val="000000"/>
                          </a:solidFill>
                          <a:effectLst/>
                          <a:latin typeface="PF Din Text Cond Pro Ligh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0" i="0" u="none" strike="noStrike" dirty="0">
                          <a:solidFill>
                            <a:srgbClr val="000000"/>
                          </a:solidFill>
                          <a:effectLst/>
                          <a:latin typeface="PF Din Text Cond Pro Light"/>
                        </a:rPr>
                        <a:t>258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0" i="0" u="none" strike="noStrike" dirty="0">
                          <a:solidFill>
                            <a:srgbClr val="000000"/>
                          </a:solidFill>
                          <a:effectLst/>
                          <a:latin typeface="PF Din Text Cond Pro Light"/>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0" i="0" u="none" strike="noStrike" dirty="0">
                          <a:solidFill>
                            <a:srgbClr val="000000"/>
                          </a:solidFill>
                          <a:effectLst/>
                          <a:latin typeface="PF Din Text Cond Pro Light"/>
                        </a:rPr>
                        <a:t>242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5"/>
                  </a:ext>
                </a:extLst>
              </a:tr>
              <a:tr h="152441">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a:solidFill>
                            <a:srgbClr val="000000"/>
                          </a:solidFill>
                          <a:effectLst/>
                          <a:latin typeface="PF Din Text Cond Pro Light"/>
                        </a:rPr>
                        <a:t>МВА</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0" i="0" u="none" strike="noStrike" dirty="0">
                          <a:solidFill>
                            <a:srgbClr val="000000"/>
                          </a:solidFill>
                          <a:effectLst/>
                          <a:latin typeface="PF Din Text Cond Pro Light"/>
                        </a:rPr>
                        <a:t>14 </a:t>
                      </a:r>
                      <a:r>
                        <a:rPr lang="ru-RU" sz="900" b="0" i="0" u="none" strike="noStrike" dirty="0" smtClean="0">
                          <a:solidFill>
                            <a:srgbClr val="000000"/>
                          </a:solidFill>
                          <a:effectLst/>
                          <a:latin typeface="PF Din Text Cond Pro Light"/>
                        </a:rPr>
                        <a:t>941,9</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0" i="0" u="none" strike="noStrike" dirty="0">
                          <a:solidFill>
                            <a:srgbClr val="000000"/>
                          </a:solidFill>
                          <a:effectLst/>
                          <a:latin typeface="PF Din Text Cond Pro Light"/>
                        </a:rPr>
                        <a:t>1 </a:t>
                      </a:r>
                      <a:r>
                        <a:rPr lang="ru-RU" sz="900" b="0" i="0" u="none" strike="noStrike" dirty="0" smtClean="0">
                          <a:solidFill>
                            <a:srgbClr val="000000"/>
                          </a:solidFill>
                          <a:effectLst/>
                          <a:latin typeface="PF Din Text Cond Pro Light"/>
                        </a:rPr>
                        <a:t>794,2</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0" i="0" u="none" strike="noStrike" dirty="0">
                          <a:solidFill>
                            <a:srgbClr val="000000"/>
                          </a:solidFill>
                          <a:effectLst/>
                          <a:latin typeface="PF Din Text Cond Pro Light"/>
                        </a:rPr>
                        <a:t>5 </a:t>
                      </a:r>
                      <a:r>
                        <a:rPr lang="ru-RU" sz="900" b="0" i="0" u="none" strike="noStrike" dirty="0" smtClean="0">
                          <a:solidFill>
                            <a:srgbClr val="000000"/>
                          </a:solidFill>
                          <a:effectLst/>
                          <a:latin typeface="PF Din Text Cond Pro Light"/>
                        </a:rPr>
                        <a:t>614,3</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0" i="0" u="none" strike="noStrike" dirty="0" smtClean="0">
                          <a:solidFill>
                            <a:srgbClr val="000000"/>
                          </a:solidFill>
                          <a:effectLst/>
                          <a:latin typeface="PF Din Text Cond Pro Light"/>
                        </a:rPr>
                        <a:t>663,5</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0" i="0" u="none" strike="noStrike" dirty="0">
                          <a:solidFill>
                            <a:srgbClr val="000000"/>
                          </a:solidFill>
                          <a:effectLst/>
                          <a:latin typeface="PF Din Text Cond Pro Light"/>
                        </a:rPr>
                        <a:t>6 </a:t>
                      </a:r>
                      <a:r>
                        <a:rPr lang="ru-RU" sz="900" b="0" i="0" u="none" strike="noStrike" dirty="0" smtClean="0">
                          <a:solidFill>
                            <a:srgbClr val="000000"/>
                          </a:solidFill>
                          <a:effectLst/>
                          <a:latin typeface="PF Din Text Cond Pro Light"/>
                        </a:rPr>
                        <a:t>869,9</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6"/>
                  </a:ext>
                </a:extLst>
              </a:tr>
              <a:tr h="140162">
                <a:tc rowSpan="2">
                  <a:txBody>
                    <a:bodyPr/>
                    <a:lstStyle/>
                    <a:p>
                      <a:pPr algn="l" rtl="0" fontAlgn="ctr"/>
                      <a:r>
                        <a:rPr lang="ru-RU" sz="900" b="0" i="0" u="none" strike="noStrike" dirty="0">
                          <a:solidFill>
                            <a:srgbClr val="000000"/>
                          </a:solidFill>
                          <a:effectLst/>
                          <a:latin typeface="PF Din Text Cond Pro Light"/>
                        </a:rPr>
                        <a:t>ПС 35 </a:t>
                      </a:r>
                      <a:r>
                        <a:rPr lang="ru-RU" sz="900" b="0" i="0" u="none" strike="noStrike" dirty="0" err="1">
                          <a:solidFill>
                            <a:srgbClr val="000000"/>
                          </a:solidFill>
                          <a:effectLst/>
                          <a:latin typeface="PF Din Text Cond Pro Light"/>
                        </a:rPr>
                        <a:t>кВ</a:t>
                      </a:r>
                      <a:endParaRPr lang="ru-RU" sz="900" b="0" i="0" u="none" strike="noStrike" dirty="0">
                        <a:solidFill>
                          <a:srgbClr val="000000"/>
                        </a:solidFill>
                        <a:effectLst/>
                        <a:latin typeface="PF Din Text Cond Pro Light"/>
                      </a:endParaRPr>
                    </a:p>
                  </a:txBody>
                  <a:tcPr marL="85726" marR="9525" marT="9526"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rtl="0" fontAlgn="ctr"/>
                      <a:r>
                        <a:rPr lang="ru-RU" sz="900" b="0" i="0" u="none" strike="noStrike" dirty="0">
                          <a:solidFill>
                            <a:srgbClr val="000000"/>
                          </a:solidFill>
                          <a:effectLst/>
                          <a:latin typeface="PF Din Text Cond Pro Light"/>
                        </a:rPr>
                        <a:t>шт.</a:t>
                      </a:r>
                    </a:p>
                  </a:txBody>
                  <a:tcPr marL="9525" marR="9525" marT="9526"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571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134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325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1857">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900" b="0" i="0" u="none" strike="noStrike" dirty="0">
                          <a:solidFill>
                            <a:srgbClr val="000000"/>
                          </a:solidFill>
                          <a:effectLst/>
                          <a:latin typeface="PF Din Text Cond Pro Light"/>
                        </a:rPr>
                        <a:t>МВА</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3 </a:t>
                      </a:r>
                      <a:r>
                        <a:rPr lang="ru-RU" sz="900" b="0" i="0" u="none" strike="noStrike" dirty="0" smtClean="0">
                          <a:solidFill>
                            <a:srgbClr val="000000"/>
                          </a:solidFill>
                          <a:effectLst/>
                          <a:latin typeface="PF Din Text Cond Pro Light"/>
                          <a:cs typeface="Times New Roman" panose="02020603050405020304" pitchFamily="18" charset="0"/>
                        </a:rPr>
                        <a:t>264,8</a:t>
                      </a:r>
                      <a:endParaRPr lang="ru-RU" sz="900" b="0" i="0" u="none" strike="noStrike" dirty="0">
                        <a:solidFill>
                          <a:srgbClr val="000000"/>
                        </a:solidFill>
                        <a:effectLst/>
                        <a:latin typeface="PF Din Text Cond Pro Light"/>
                        <a:cs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353,9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a:solidFill>
                            <a:srgbClr val="000000"/>
                          </a:solidFill>
                          <a:effectLst/>
                          <a:latin typeface="PF Din Text Cond Pro Light"/>
                          <a:cs typeface="Times New Roman" panose="02020603050405020304" pitchFamily="18" charset="0"/>
                        </a:rPr>
                        <a:t>787,5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203,9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1 </a:t>
                      </a:r>
                      <a:r>
                        <a:rPr lang="ru-RU" sz="900" b="0" i="0" u="none" strike="noStrike" dirty="0" smtClean="0">
                          <a:solidFill>
                            <a:srgbClr val="000000"/>
                          </a:solidFill>
                          <a:effectLst/>
                          <a:latin typeface="PF Din Text Cond Pro Light"/>
                          <a:cs typeface="Times New Roman" panose="02020603050405020304" pitchFamily="18" charset="0"/>
                        </a:rPr>
                        <a:t>919,5</a:t>
                      </a:r>
                      <a:endParaRPr lang="ru-RU" sz="900" b="0" i="0" u="none" strike="noStrike" dirty="0">
                        <a:solidFill>
                          <a:srgbClr val="000000"/>
                        </a:solidFill>
                        <a:effectLst/>
                        <a:latin typeface="PF Din Text Cond Pro Light"/>
                        <a:cs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0167">
                <a:tc>
                  <a:txBody>
                    <a:bodyPr/>
                    <a:lstStyle/>
                    <a:p>
                      <a:pPr algn="l" rtl="0" fontAlgn="ctr"/>
                      <a:r>
                        <a:rPr lang="ru-RU" sz="900" b="1" i="0" u="none" strike="noStrike" cap="none" spc="0" baseline="0" dirty="0" smtClean="0">
                          <a:ln>
                            <a:noFill/>
                          </a:ln>
                          <a:solidFill>
                            <a:schemeClr val="bg1"/>
                          </a:solidFill>
                          <a:effectLst/>
                          <a:uFillTx/>
                          <a:latin typeface="PF Din Text Cond Pro Light"/>
                          <a:ea typeface="+mn-ea"/>
                          <a:cs typeface="+mn-cs"/>
                          <a:sym typeface="Calibri"/>
                        </a:rPr>
                        <a:t>Протяженность</a:t>
                      </a:r>
                      <a:r>
                        <a:rPr lang="ru-RU" sz="900" b="1" i="0" u="none" strike="noStrike" dirty="0" smtClean="0">
                          <a:solidFill>
                            <a:schemeClr val="bg1"/>
                          </a:solidFill>
                          <a:effectLst/>
                          <a:latin typeface="PF Din Text Cond Pro Light"/>
                        </a:rPr>
                        <a:t> </a:t>
                      </a:r>
                      <a:r>
                        <a:rPr lang="ru-RU" sz="900" b="1" i="0" u="none" strike="noStrike" dirty="0">
                          <a:solidFill>
                            <a:schemeClr val="bg1"/>
                          </a:solidFill>
                          <a:effectLst/>
                          <a:latin typeface="PF Din Text Cond Pro Light"/>
                        </a:rPr>
                        <a:t>ВЛ, всего</a:t>
                      </a:r>
                    </a:p>
                  </a:txBody>
                  <a:tcPr marL="9525" marR="9525" marT="9526"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км</a:t>
                      </a:r>
                    </a:p>
                  </a:txBody>
                  <a:tcPr marL="9525" marR="9525" marT="9526"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155 </a:t>
                      </a:r>
                      <a:r>
                        <a:rPr lang="ru-RU" sz="900" b="1" i="0" u="none" strike="noStrike" cap="none" spc="0" baseline="0" dirty="0" smtClean="0">
                          <a:ln>
                            <a:noFill/>
                          </a:ln>
                          <a:solidFill>
                            <a:schemeClr val="bg1"/>
                          </a:solidFill>
                          <a:effectLst/>
                          <a:uFillTx/>
                          <a:latin typeface="PF Din Text Cond Pro Light"/>
                          <a:ea typeface="+mn-ea"/>
                          <a:cs typeface="+mn-cs"/>
                          <a:sym typeface="Calibri"/>
                        </a:rPr>
                        <a:t>898,0</a:t>
                      </a:r>
                      <a:endParaRPr lang="ru-RU" sz="900" b="1" i="0" u="none" strike="noStrike" cap="none" spc="0" baseline="0" dirty="0">
                        <a:ln>
                          <a:noFill/>
                        </a:ln>
                        <a:solidFill>
                          <a:schemeClr val="bg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19 </a:t>
                      </a:r>
                      <a:r>
                        <a:rPr lang="ru-RU" sz="900" b="1" i="0" u="none" strike="noStrike" cap="none" spc="0" baseline="0" dirty="0" smtClean="0">
                          <a:ln>
                            <a:noFill/>
                          </a:ln>
                          <a:solidFill>
                            <a:schemeClr val="bg1"/>
                          </a:solidFill>
                          <a:effectLst/>
                          <a:uFillTx/>
                          <a:latin typeface="PF Din Text Cond Pro Light"/>
                          <a:ea typeface="+mn-ea"/>
                          <a:cs typeface="+mn-cs"/>
                          <a:sym typeface="Calibri"/>
                        </a:rPr>
                        <a:t>767,94</a:t>
                      </a:r>
                      <a:endParaRPr lang="ru-RU" sz="900" b="1" i="0" u="none" strike="noStrike" cap="none" spc="0" baseline="0" dirty="0">
                        <a:ln>
                          <a:noFill/>
                        </a:ln>
                        <a:solidFill>
                          <a:schemeClr val="bg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44 </a:t>
                      </a:r>
                      <a:r>
                        <a:rPr lang="ru-RU" sz="900" b="1" i="0" u="none" strike="noStrike" cap="none" spc="0" baseline="0" dirty="0" smtClean="0">
                          <a:ln>
                            <a:noFill/>
                          </a:ln>
                          <a:solidFill>
                            <a:schemeClr val="bg1"/>
                          </a:solidFill>
                          <a:effectLst/>
                          <a:uFillTx/>
                          <a:latin typeface="PF Din Text Cond Pro Light"/>
                          <a:ea typeface="+mn-ea"/>
                          <a:cs typeface="+mn-cs"/>
                          <a:sym typeface="Calibri"/>
                        </a:rPr>
                        <a:t>624,70</a:t>
                      </a:r>
                      <a:endParaRPr lang="ru-RU" sz="900" b="1" i="0" u="none" strike="noStrike" cap="none" spc="0" baseline="0" dirty="0">
                        <a:ln>
                          <a:noFill/>
                        </a:ln>
                        <a:solidFill>
                          <a:schemeClr val="bg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20 </a:t>
                      </a:r>
                      <a:r>
                        <a:rPr lang="ru-RU" sz="900" b="1" i="0" u="none" strike="noStrike" cap="none" spc="0" baseline="0" dirty="0" smtClean="0">
                          <a:ln>
                            <a:noFill/>
                          </a:ln>
                          <a:solidFill>
                            <a:schemeClr val="bg1"/>
                          </a:solidFill>
                          <a:effectLst/>
                          <a:uFillTx/>
                          <a:latin typeface="PF Din Text Cond Pro Light"/>
                          <a:ea typeface="+mn-ea"/>
                          <a:cs typeface="+mn-cs"/>
                          <a:sym typeface="Calibri"/>
                        </a:rPr>
                        <a:t>310,25</a:t>
                      </a:r>
                      <a:endParaRPr lang="ru-RU" sz="900" b="1" i="0" u="none" strike="noStrike" cap="none" spc="0" baseline="0" dirty="0">
                        <a:ln>
                          <a:noFill/>
                        </a:ln>
                        <a:solidFill>
                          <a:schemeClr val="bg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71 </a:t>
                      </a:r>
                      <a:r>
                        <a:rPr lang="ru-RU" sz="900" b="1" i="0" u="none" strike="noStrike" dirty="0" smtClean="0">
                          <a:solidFill>
                            <a:schemeClr val="bg1"/>
                          </a:solidFill>
                          <a:effectLst/>
                          <a:latin typeface="PF Din Text Cond Pro Light"/>
                        </a:rPr>
                        <a:t>195,10</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9"/>
                  </a:ext>
                </a:extLst>
              </a:tr>
              <a:tr h="304654">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smtClean="0">
                          <a:ln>
                            <a:noFill/>
                          </a:ln>
                          <a:solidFill>
                            <a:srgbClr val="000000"/>
                          </a:solidFill>
                          <a:effectLst/>
                          <a:uFillTx/>
                          <a:latin typeface="PF Din Text Cond Pro Light"/>
                          <a:ea typeface="+mn-ea"/>
                          <a:cs typeface="+mn-cs"/>
                          <a:sym typeface="Calibri"/>
                        </a:rPr>
                        <a:t>  Протяженность </a:t>
                      </a:r>
                      <a:endParaRPr lang="ru-RU" sz="900" b="1" i="0" u="none" strike="noStrike" cap="none" spc="0" baseline="0" dirty="0">
                        <a:ln>
                          <a:noFill/>
                        </a:ln>
                        <a:solidFill>
                          <a:srgbClr val="000000"/>
                        </a:solidFill>
                        <a:effectLst/>
                        <a:uFillTx/>
                        <a:latin typeface="PF Din Text Cond Pro Light"/>
                        <a:ea typeface="+mn-ea"/>
                        <a:cs typeface="+mn-cs"/>
                        <a:sym typeface="Calibri"/>
                      </a:endParaRPr>
                    </a:p>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smtClean="0">
                          <a:ln>
                            <a:noFill/>
                          </a:ln>
                          <a:solidFill>
                            <a:srgbClr val="000000"/>
                          </a:solidFill>
                          <a:effectLst/>
                          <a:uFillTx/>
                          <a:latin typeface="PF Din Text Cond Pro Light"/>
                          <a:ea typeface="+mn-ea"/>
                          <a:cs typeface="+mn-cs"/>
                          <a:sym typeface="Calibri"/>
                        </a:rPr>
                        <a:t>  ВЛ </a:t>
                      </a:r>
                      <a:r>
                        <a:rPr lang="ru-RU" sz="900" b="1" i="0" u="none" strike="noStrike" cap="none" spc="0" baseline="0" dirty="0">
                          <a:ln>
                            <a:noFill/>
                          </a:ln>
                          <a:solidFill>
                            <a:srgbClr val="000000"/>
                          </a:solidFill>
                          <a:effectLst/>
                          <a:uFillTx/>
                          <a:latin typeface="PF Din Text Cond Pro Light"/>
                          <a:ea typeface="+mn-ea"/>
                          <a:cs typeface="+mn-cs"/>
                          <a:sym typeface="Calibri"/>
                        </a:rPr>
                        <a:t>35-220 кВ</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a:noFill/>
                    </a:lnTlToBr>
                    <a:lnBlToTr>
                      <a:noFill/>
                    </a:lnBlToTr>
                    <a:solidFill>
                      <a:schemeClr val="accent5"/>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rgbClr val="000000"/>
                          </a:solidFill>
                          <a:effectLst/>
                          <a:uFillTx/>
                          <a:latin typeface="PF Din Text Cond Pro Light"/>
                          <a:ea typeface="+mn-ea"/>
                          <a:cs typeface="+mn-cs"/>
                          <a:sym typeface="Calibri"/>
                        </a:rPr>
                        <a:t>км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rgbClr val="000000"/>
                          </a:solidFill>
                          <a:effectLst/>
                          <a:uFillTx/>
                          <a:latin typeface="PF Din Text Cond Pro Light"/>
                          <a:ea typeface="+mn-ea"/>
                          <a:cs typeface="+mn-cs"/>
                          <a:sym typeface="Calibri"/>
                        </a:rPr>
                        <a:t>27 </a:t>
                      </a:r>
                      <a:r>
                        <a:rPr lang="ru-RU" sz="900" b="1" i="0" u="none" strike="noStrike" cap="none" spc="0" baseline="0" dirty="0" smtClean="0">
                          <a:ln>
                            <a:noFill/>
                          </a:ln>
                          <a:solidFill>
                            <a:srgbClr val="000000"/>
                          </a:solidFill>
                          <a:effectLst/>
                          <a:uFillTx/>
                          <a:latin typeface="PF Din Text Cond Pro Light"/>
                          <a:ea typeface="+mn-ea"/>
                          <a:cs typeface="+mn-cs"/>
                          <a:sym typeface="Calibri"/>
                        </a:rPr>
                        <a:t>767,5</a:t>
                      </a:r>
                      <a:endParaRPr lang="ru-RU" sz="900" b="1" i="0" u="none" strike="noStrike" cap="none" spc="0" baseline="0" dirty="0">
                        <a:ln>
                          <a:noFill/>
                        </a:ln>
                        <a:solidFill>
                          <a:srgbClr val="000000"/>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rgbClr val="000000"/>
                          </a:solidFill>
                          <a:effectLst/>
                          <a:uFillTx/>
                          <a:latin typeface="PF Din Text Cond Pro Light"/>
                          <a:ea typeface="+mn-ea"/>
                          <a:cs typeface="+mn-cs"/>
                          <a:sym typeface="Calibri"/>
                        </a:rPr>
                        <a:t>3 </a:t>
                      </a:r>
                      <a:r>
                        <a:rPr lang="ru-RU" sz="900" b="1" i="0" u="none" strike="noStrike" cap="none" spc="0" baseline="0" dirty="0" smtClean="0">
                          <a:ln>
                            <a:noFill/>
                          </a:ln>
                          <a:solidFill>
                            <a:srgbClr val="000000"/>
                          </a:solidFill>
                          <a:effectLst/>
                          <a:uFillTx/>
                          <a:latin typeface="PF Din Text Cond Pro Light"/>
                          <a:ea typeface="+mn-ea"/>
                          <a:cs typeface="+mn-cs"/>
                          <a:sym typeface="Calibri"/>
                        </a:rPr>
                        <a:t>033,50</a:t>
                      </a:r>
                      <a:endParaRPr lang="ru-RU" sz="900" b="1" i="0" u="none" strike="noStrike" cap="none" spc="0" baseline="0" dirty="0">
                        <a:ln>
                          <a:noFill/>
                        </a:ln>
                        <a:solidFill>
                          <a:srgbClr val="000000"/>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rgbClr val="000000"/>
                          </a:solidFill>
                          <a:effectLst/>
                          <a:uFillTx/>
                          <a:latin typeface="PF Din Text Cond Pro Light"/>
                          <a:ea typeface="+mn-ea"/>
                          <a:cs typeface="+mn-cs"/>
                          <a:sym typeface="Calibri"/>
                        </a:rPr>
                        <a:t>8 </a:t>
                      </a:r>
                      <a:r>
                        <a:rPr lang="ru-RU" sz="900" b="1" i="0" u="none" strike="noStrike" cap="none" spc="0" baseline="0" dirty="0" smtClean="0">
                          <a:ln>
                            <a:noFill/>
                          </a:ln>
                          <a:solidFill>
                            <a:srgbClr val="000000"/>
                          </a:solidFill>
                          <a:effectLst/>
                          <a:uFillTx/>
                          <a:latin typeface="PF Din Text Cond Pro Light"/>
                          <a:ea typeface="+mn-ea"/>
                          <a:cs typeface="+mn-cs"/>
                          <a:sym typeface="Calibri"/>
                        </a:rPr>
                        <a:t>838,80</a:t>
                      </a:r>
                      <a:endParaRPr lang="ru-RU" sz="900" b="1" i="0" u="none" strike="noStrike" cap="none" spc="0" baseline="0" dirty="0">
                        <a:ln>
                          <a:noFill/>
                        </a:ln>
                        <a:solidFill>
                          <a:srgbClr val="000000"/>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rgbClr val="000000"/>
                          </a:solidFill>
                          <a:effectLst/>
                          <a:uFillTx/>
                          <a:latin typeface="PF Din Text Cond Pro Light"/>
                          <a:ea typeface="+mn-ea"/>
                          <a:cs typeface="+mn-cs"/>
                          <a:sym typeface="Calibri"/>
                        </a:rPr>
                        <a:t>4 </a:t>
                      </a:r>
                      <a:r>
                        <a:rPr lang="ru-RU" sz="900" b="1" i="0" u="none" strike="noStrike" cap="none" spc="0" baseline="0" dirty="0" smtClean="0">
                          <a:ln>
                            <a:noFill/>
                          </a:ln>
                          <a:solidFill>
                            <a:srgbClr val="000000"/>
                          </a:solidFill>
                          <a:effectLst/>
                          <a:uFillTx/>
                          <a:latin typeface="PF Din Text Cond Pro Light"/>
                          <a:ea typeface="+mn-ea"/>
                          <a:cs typeface="+mn-cs"/>
                          <a:sym typeface="Calibri"/>
                        </a:rPr>
                        <a:t>329,10</a:t>
                      </a:r>
                      <a:endParaRPr lang="ru-RU" sz="900" b="1" i="0" u="none" strike="noStrike" cap="none" spc="0" baseline="0" dirty="0">
                        <a:ln>
                          <a:noFill/>
                        </a:ln>
                        <a:solidFill>
                          <a:srgbClr val="000000"/>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rgbClr val="000000"/>
                          </a:solidFill>
                          <a:effectLst/>
                          <a:uFillTx/>
                          <a:latin typeface="PF Din Text Cond Pro Light"/>
                          <a:ea typeface="+mn-ea"/>
                          <a:cs typeface="+mn-cs"/>
                          <a:sym typeface="Calibri"/>
                        </a:rPr>
                        <a:t>11 </a:t>
                      </a:r>
                      <a:r>
                        <a:rPr lang="ru-RU" sz="900" b="1" i="0" u="none" strike="noStrike" cap="none" spc="0" baseline="0" dirty="0" smtClean="0">
                          <a:ln>
                            <a:noFill/>
                          </a:ln>
                          <a:solidFill>
                            <a:srgbClr val="000000"/>
                          </a:solidFill>
                          <a:effectLst/>
                          <a:uFillTx/>
                          <a:latin typeface="PF Din Text Cond Pro Light"/>
                          <a:ea typeface="+mn-ea"/>
                          <a:cs typeface="+mn-cs"/>
                          <a:sym typeface="Calibri"/>
                        </a:rPr>
                        <a:t>566,10</a:t>
                      </a:r>
                      <a:endParaRPr lang="ru-RU" sz="900" b="1" i="0" u="none" strike="noStrike" cap="none" spc="0" baseline="0" dirty="0">
                        <a:ln>
                          <a:noFill/>
                        </a:ln>
                        <a:solidFill>
                          <a:srgbClr val="000000"/>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10"/>
                  </a:ext>
                </a:extLst>
              </a:tr>
              <a:tr h="182295">
                <a:tc>
                  <a:txBody>
                    <a:bodyPr/>
                    <a:lstStyle/>
                    <a:p>
                      <a:pPr algn="l" rtl="0" fontAlgn="ctr"/>
                      <a:r>
                        <a:rPr lang="ru-RU" sz="900" b="0" i="0" u="none" strike="noStrike" dirty="0" smtClean="0">
                          <a:solidFill>
                            <a:schemeClr val="tx1"/>
                          </a:solidFill>
                          <a:effectLst/>
                          <a:latin typeface="PF Din Text Cond Pro Light"/>
                        </a:rPr>
                        <a:t>   в </a:t>
                      </a:r>
                      <a:r>
                        <a:rPr lang="ru-RU" sz="900" b="0" i="0" u="none" strike="noStrike" dirty="0" err="1">
                          <a:solidFill>
                            <a:schemeClr val="tx1"/>
                          </a:solidFill>
                          <a:effectLst/>
                          <a:latin typeface="PF Din Text Cond Pro Light"/>
                        </a:rPr>
                        <a:t>т.ч</a:t>
                      </a:r>
                      <a:r>
                        <a:rPr lang="ru-RU" sz="900" b="0" i="0" u="none" strike="noStrike" dirty="0">
                          <a:solidFill>
                            <a:schemeClr val="tx1"/>
                          </a:solidFill>
                          <a:effectLst/>
                          <a:latin typeface="PF Din Text Cond Pro Light"/>
                        </a:rPr>
                        <a:t>. ВЛ 220 кВ</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a:solidFill>
                            <a:schemeClr val="tx1"/>
                          </a:solidFill>
                          <a:effectLst/>
                          <a:latin typeface="PF Din Text Cond Pro Light"/>
                        </a:rPr>
                        <a:t>км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smtClean="0">
                          <a:solidFill>
                            <a:srgbClr val="000000"/>
                          </a:solidFill>
                          <a:effectLst/>
                          <a:latin typeface="PF Din Text Cond Pro Light"/>
                        </a:rPr>
                        <a:t>386,2</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smtClean="0">
                          <a:solidFill>
                            <a:srgbClr val="000000"/>
                          </a:solidFill>
                          <a:effectLst/>
                          <a:latin typeface="PF Din Text Cond Pro Light"/>
                        </a:rPr>
                        <a:t>0,0</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smtClean="0">
                          <a:solidFill>
                            <a:srgbClr val="000000"/>
                          </a:solidFill>
                          <a:effectLst/>
                          <a:latin typeface="PF Din Text Cond Pro Light"/>
                        </a:rPr>
                        <a:t>141,0</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smtClean="0">
                          <a:solidFill>
                            <a:srgbClr val="000000"/>
                          </a:solidFill>
                          <a:effectLst/>
                          <a:latin typeface="PF Din Text Cond Pro Light"/>
                        </a:rPr>
                        <a:t>245,2</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smtClean="0">
                          <a:solidFill>
                            <a:srgbClr val="000000"/>
                          </a:solidFill>
                          <a:effectLst/>
                          <a:latin typeface="PF Din Text Cond Pro Light"/>
                        </a:rPr>
                        <a:t>0,0</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98505">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rgbClr val="000000"/>
                          </a:solidFill>
                          <a:effectLst/>
                          <a:uFillTx/>
                          <a:latin typeface="PF Din Text Cond Pro Light"/>
                          <a:ea typeface="+mn-ea"/>
                          <a:cs typeface="+mn-cs"/>
                          <a:sym typeface="Calibri"/>
                        </a:rPr>
                        <a:t>ВЛ 110 кВ</a:t>
                      </a:r>
                    </a:p>
                  </a:txBody>
                  <a:tcPr marL="85726"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rgbClr val="000000"/>
                          </a:solidFill>
                          <a:effectLst/>
                          <a:uFillTx/>
                          <a:latin typeface="PF Din Text Cond Pro Light"/>
                          <a:ea typeface="+mn-ea"/>
                          <a:cs typeface="+mn-cs"/>
                          <a:sym typeface="Calibri"/>
                        </a:rPr>
                        <a:t>км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1" i="0" u="none" strike="noStrike" dirty="0">
                          <a:solidFill>
                            <a:srgbClr val="000000"/>
                          </a:solidFill>
                          <a:effectLst/>
                          <a:latin typeface="PF Din Text Cond Pro Light"/>
                        </a:rPr>
                        <a:t>15 </a:t>
                      </a:r>
                      <a:r>
                        <a:rPr lang="ru-RU" sz="900" b="1" i="0" u="none" strike="noStrike" dirty="0" smtClean="0">
                          <a:solidFill>
                            <a:srgbClr val="000000"/>
                          </a:solidFill>
                          <a:effectLst/>
                          <a:latin typeface="PF Din Text Cond Pro Light"/>
                        </a:rPr>
                        <a:t>753,9</a:t>
                      </a:r>
                      <a:endParaRPr lang="ru-RU" sz="900" b="1"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1" i="0" u="none" strike="noStrike" dirty="0">
                          <a:solidFill>
                            <a:srgbClr val="000000"/>
                          </a:solidFill>
                          <a:effectLst/>
                          <a:latin typeface="PF Din Text Cond Pro Light"/>
                        </a:rPr>
                        <a:t>2 </a:t>
                      </a:r>
                      <a:r>
                        <a:rPr lang="ru-RU" sz="900" b="1" i="0" u="none" strike="noStrike" dirty="0" smtClean="0">
                          <a:solidFill>
                            <a:srgbClr val="000000"/>
                          </a:solidFill>
                          <a:effectLst/>
                          <a:latin typeface="PF Din Text Cond Pro Light"/>
                        </a:rPr>
                        <a:t>379,5</a:t>
                      </a:r>
                      <a:endParaRPr lang="ru-RU" sz="900" b="1"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1" i="0" u="none" strike="noStrike" dirty="0">
                          <a:solidFill>
                            <a:srgbClr val="000000"/>
                          </a:solidFill>
                          <a:effectLst/>
                          <a:latin typeface="PF Din Text Cond Pro Light"/>
                        </a:rPr>
                        <a:t>5 </a:t>
                      </a:r>
                      <a:r>
                        <a:rPr lang="ru-RU" sz="900" b="1" i="0" u="none" strike="noStrike" dirty="0" smtClean="0">
                          <a:solidFill>
                            <a:srgbClr val="000000"/>
                          </a:solidFill>
                          <a:effectLst/>
                          <a:latin typeface="PF Din Text Cond Pro Light"/>
                        </a:rPr>
                        <a:t>919,2</a:t>
                      </a:r>
                      <a:endParaRPr lang="ru-RU" sz="900" b="1"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1" i="0" u="none" strike="noStrike" dirty="0">
                          <a:solidFill>
                            <a:srgbClr val="000000"/>
                          </a:solidFill>
                          <a:effectLst/>
                          <a:latin typeface="PF Din Text Cond Pro Light"/>
                        </a:rPr>
                        <a:t>2 </a:t>
                      </a:r>
                      <a:r>
                        <a:rPr lang="ru-RU" sz="900" b="1" i="0" u="none" strike="noStrike" dirty="0" smtClean="0">
                          <a:solidFill>
                            <a:srgbClr val="000000"/>
                          </a:solidFill>
                          <a:effectLst/>
                          <a:latin typeface="PF Din Text Cond Pro Light"/>
                        </a:rPr>
                        <a:t>075,2</a:t>
                      </a:r>
                      <a:endParaRPr lang="ru-RU" sz="900" b="1"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1" i="0" u="none" strike="noStrike" dirty="0">
                          <a:solidFill>
                            <a:srgbClr val="000000"/>
                          </a:solidFill>
                          <a:effectLst/>
                          <a:latin typeface="PF Din Text Cond Pro Light"/>
                        </a:rPr>
                        <a:t>5 </a:t>
                      </a:r>
                      <a:r>
                        <a:rPr lang="ru-RU" sz="900" b="1" i="0" u="none" strike="noStrike" dirty="0" smtClean="0">
                          <a:solidFill>
                            <a:srgbClr val="000000"/>
                          </a:solidFill>
                          <a:effectLst/>
                          <a:latin typeface="PF Din Text Cond Pro Light"/>
                        </a:rPr>
                        <a:t>380,0</a:t>
                      </a:r>
                      <a:endParaRPr lang="ru-RU" sz="900" b="1"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12"/>
                  </a:ext>
                </a:extLst>
              </a:tr>
              <a:tr h="224736">
                <a:tc>
                  <a:txBody>
                    <a:bodyPr/>
                    <a:lstStyle/>
                    <a:p>
                      <a:pPr algn="l" rtl="0" fontAlgn="ctr"/>
                      <a:r>
                        <a:rPr lang="ru-RU" sz="900" b="0" i="0" u="none" strike="noStrike" dirty="0">
                          <a:solidFill>
                            <a:srgbClr val="000000"/>
                          </a:solidFill>
                          <a:effectLst/>
                          <a:latin typeface="PF Din Text Cond Pro Light"/>
                        </a:rPr>
                        <a:t>ВЛ 35 кВ</a:t>
                      </a:r>
                    </a:p>
                  </a:txBody>
                  <a:tcPr marL="85726"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a:solidFill>
                            <a:srgbClr val="000000"/>
                          </a:solidFill>
                          <a:effectLst/>
                          <a:latin typeface="PF Din Text Cond Pro Light"/>
                        </a:rPr>
                        <a:t>км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11 </a:t>
                      </a:r>
                      <a:r>
                        <a:rPr lang="ru-RU" sz="900" b="0" i="0" u="none" strike="noStrike" dirty="0" smtClean="0">
                          <a:solidFill>
                            <a:srgbClr val="000000"/>
                          </a:solidFill>
                          <a:effectLst/>
                          <a:latin typeface="PF Din Text Cond Pro Light"/>
                        </a:rPr>
                        <a:t>627,4</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smtClean="0">
                          <a:solidFill>
                            <a:srgbClr val="000000"/>
                          </a:solidFill>
                          <a:effectLst/>
                          <a:latin typeface="PF Din Text Cond Pro Light"/>
                        </a:rPr>
                        <a:t>654,0</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2 </a:t>
                      </a:r>
                      <a:r>
                        <a:rPr lang="ru-RU" sz="900" b="0" i="0" u="none" strike="noStrike" dirty="0" smtClean="0">
                          <a:solidFill>
                            <a:srgbClr val="000000"/>
                          </a:solidFill>
                          <a:effectLst/>
                          <a:latin typeface="PF Din Text Cond Pro Light"/>
                        </a:rPr>
                        <a:t>778,6</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2 </a:t>
                      </a:r>
                      <a:r>
                        <a:rPr lang="ru-RU" sz="900" b="0" i="0" u="none" strike="noStrike" dirty="0" smtClean="0">
                          <a:solidFill>
                            <a:srgbClr val="000000"/>
                          </a:solidFill>
                          <a:effectLst/>
                          <a:latin typeface="PF Din Text Cond Pro Light"/>
                        </a:rPr>
                        <a:t>008,7</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6 </a:t>
                      </a:r>
                      <a:r>
                        <a:rPr lang="ru-RU" sz="900" b="0" i="0" u="none" strike="noStrike" dirty="0" smtClean="0">
                          <a:solidFill>
                            <a:srgbClr val="000000"/>
                          </a:solidFill>
                          <a:effectLst/>
                          <a:latin typeface="PF Din Text Cond Pro Light"/>
                        </a:rPr>
                        <a:t>186,1</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0167">
                <a:tc>
                  <a:txBody>
                    <a:bodyPr/>
                    <a:lstStyle/>
                    <a:p>
                      <a:pPr algn="l" rtl="0" fontAlgn="ctr"/>
                      <a:r>
                        <a:rPr lang="ru-RU" sz="900" b="1" i="0" u="none" strike="noStrike" dirty="0" smtClean="0">
                          <a:solidFill>
                            <a:srgbClr val="000000"/>
                          </a:solidFill>
                          <a:effectLst/>
                          <a:latin typeface="PF Din Text Cond Pro Light"/>
                        </a:rPr>
                        <a:t>  Протяженность </a:t>
                      </a:r>
                      <a:endParaRPr lang="ru-RU" sz="900" b="1" i="0" u="none" strike="noStrike" dirty="0">
                        <a:solidFill>
                          <a:srgbClr val="000000"/>
                        </a:solidFill>
                        <a:effectLst/>
                        <a:latin typeface="PF Din Text Cond Pro Light"/>
                      </a:endParaRPr>
                    </a:p>
                    <a:p>
                      <a:pPr algn="l" rtl="0" fontAlgn="ctr"/>
                      <a:r>
                        <a:rPr lang="ru-RU" sz="900" b="1" i="0" u="none" strike="noStrike" dirty="0" smtClean="0">
                          <a:solidFill>
                            <a:srgbClr val="000000"/>
                          </a:solidFill>
                          <a:effectLst/>
                          <a:latin typeface="PF Din Text Cond Pro Light"/>
                        </a:rPr>
                        <a:t>  ВЛ </a:t>
                      </a:r>
                      <a:r>
                        <a:rPr lang="ru-RU" sz="900" b="1" i="0" u="none" strike="noStrike" dirty="0">
                          <a:solidFill>
                            <a:srgbClr val="000000"/>
                          </a:solidFill>
                          <a:effectLst/>
                          <a:latin typeface="PF Din Text Cond Pro Light"/>
                        </a:rPr>
                        <a:t>0,38-10 </a:t>
                      </a:r>
                      <a:r>
                        <a:rPr lang="ru-RU" sz="900" b="1" i="0" u="none" strike="noStrike" dirty="0" err="1" smtClean="0">
                          <a:solidFill>
                            <a:srgbClr val="000000"/>
                          </a:solidFill>
                          <a:effectLst/>
                          <a:latin typeface="PF Din Text Cond Pro Light"/>
                        </a:rPr>
                        <a:t>Кв</a:t>
                      </a:r>
                      <a:endParaRPr lang="ru-RU" sz="900" b="1" i="0" u="none" strike="noStrike" dirty="0">
                        <a:solidFill>
                          <a:srgbClr val="000000"/>
                        </a:solidFill>
                        <a:effectLst/>
                        <a:latin typeface="PF Din Text Cond Pro Light"/>
                      </a:endParaRP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rtl="0" fontAlgn="ctr"/>
                      <a:r>
                        <a:rPr lang="ru-RU" sz="900" b="1" i="0" u="none" strike="noStrike" dirty="0">
                          <a:solidFill>
                            <a:srgbClr val="000000"/>
                          </a:solidFill>
                          <a:effectLst/>
                          <a:latin typeface="PF Din Text Cond Pro Light"/>
                        </a:rPr>
                        <a:t>км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1" i="0" u="none" strike="noStrike" dirty="0">
                          <a:solidFill>
                            <a:srgbClr val="000000"/>
                          </a:solidFill>
                          <a:effectLst/>
                          <a:latin typeface="PF Din Text Cond Pro Light"/>
                        </a:rPr>
                        <a:t>128 </a:t>
                      </a:r>
                      <a:r>
                        <a:rPr lang="ru-RU" sz="900" b="1" i="0" u="none" strike="noStrike" dirty="0" smtClean="0">
                          <a:solidFill>
                            <a:srgbClr val="000000"/>
                          </a:solidFill>
                          <a:effectLst/>
                          <a:latin typeface="PF Din Text Cond Pro Light"/>
                        </a:rPr>
                        <a:t>130,5</a:t>
                      </a:r>
                      <a:endParaRPr lang="ru-RU" sz="900" b="1"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1" i="0" u="none" strike="noStrike" dirty="0">
                          <a:solidFill>
                            <a:srgbClr val="000000"/>
                          </a:solidFill>
                          <a:effectLst/>
                          <a:latin typeface="PF Din Text Cond Pro Light"/>
                        </a:rPr>
                        <a:t>16 </a:t>
                      </a:r>
                      <a:r>
                        <a:rPr lang="ru-RU" sz="900" b="1" i="0" u="none" strike="noStrike" dirty="0" smtClean="0">
                          <a:solidFill>
                            <a:srgbClr val="000000"/>
                          </a:solidFill>
                          <a:effectLst/>
                          <a:latin typeface="PF Din Text Cond Pro Light"/>
                        </a:rPr>
                        <a:t>734,45</a:t>
                      </a:r>
                      <a:endParaRPr lang="ru-RU" sz="900" b="1"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1" i="0" u="none" strike="noStrike" dirty="0">
                          <a:solidFill>
                            <a:srgbClr val="000000"/>
                          </a:solidFill>
                          <a:effectLst/>
                          <a:latin typeface="PF Din Text Cond Pro Light"/>
                        </a:rPr>
                        <a:t>35 </a:t>
                      </a:r>
                      <a:r>
                        <a:rPr lang="ru-RU" sz="900" b="1" i="0" u="none" strike="noStrike" dirty="0" smtClean="0">
                          <a:solidFill>
                            <a:srgbClr val="000000"/>
                          </a:solidFill>
                          <a:effectLst/>
                          <a:latin typeface="PF Din Text Cond Pro Light"/>
                        </a:rPr>
                        <a:t>785,90</a:t>
                      </a:r>
                      <a:endParaRPr lang="ru-RU" sz="900" b="1"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1" i="0" u="none" strike="noStrike" dirty="0">
                          <a:solidFill>
                            <a:srgbClr val="000000"/>
                          </a:solidFill>
                          <a:effectLst/>
                          <a:latin typeface="PF Din Text Cond Pro Light"/>
                        </a:rPr>
                        <a:t>15 </a:t>
                      </a:r>
                      <a:r>
                        <a:rPr lang="ru-RU" sz="900" b="1" i="0" u="none" strike="noStrike" dirty="0" smtClean="0">
                          <a:solidFill>
                            <a:srgbClr val="000000"/>
                          </a:solidFill>
                          <a:effectLst/>
                          <a:latin typeface="PF Din Text Cond Pro Light"/>
                        </a:rPr>
                        <a:t>981,15</a:t>
                      </a:r>
                      <a:endParaRPr lang="ru-RU" sz="900" b="1"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1" i="0" u="none" strike="noStrike" dirty="0">
                          <a:solidFill>
                            <a:srgbClr val="000000"/>
                          </a:solidFill>
                          <a:effectLst/>
                          <a:latin typeface="PF Din Text Cond Pro Light"/>
                        </a:rPr>
                        <a:t>59 </a:t>
                      </a:r>
                      <a:r>
                        <a:rPr lang="ru-RU" sz="900" b="1" i="0" u="none" strike="noStrike" dirty="0" smtClean="0">
                          <a:solidFill>
                            <a:srgbClr val="000000"/>
                          </a:solidFill>
                          <a:effectLst/>
                          <a:latin typeface="PF Din Text Cond Pro Light"/>
                        </a:rPr>
                        <a:t>629,00</a:t>
                      </a:r>
                      <a:endParaRPr lang="ru-RU" sz="900" b="1"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14"/>
                  </a:ext>
                </a:extLst>
              </a:tr>
              <a:tr h="152441">
                <a:tc>
                  <a:txBody>
                    <a:bodyPr/>
                    <a:lstStyle/>
                    <a:p>
                      <a:pPr algn="l" rtl="0" fontAlgn="ctr"/>
                      <a:r>
                        <a:rPr lang="ru-RU" sz="900" b="0" i="0" u="none" strike="noStrike" dirty="0">
                          <a:solidFill>
                            <a:srgbClr val="000000"/>
                          </a:solidFill>
                          <a:effectLst/>
                          <a:latin typeface="PF Din Text Cond Pro Light"/>
                        </a:rPr>
                        <a:t>в </a:t>
                      </a:r>
                      <a:r>
                        <a:rPr lang="ru-RU" sz="900" b="0" i="0" u="none" strike="noStrike" dirty="0" err="1">
                          <a:solidFill>
                            <a:srgbClr val="000000"/>
                          </a:solidFill>
                          <a:effectLst/>
                          <a:latin typeface="PF Din Text Cond Pro Light"/>
                        </a:rPr>
                        <a:t>т.ч</a:t>
                      </a:r>
                      <a:r>
                        <a:rPr lang="ru-RU" sz="900" b="0" i="0" u="none" strike="noStrike" dirty="0">
                          <a:solidFill>
                            <a:srgbClr val="000000"/>
                          </a:solidFill>
                          <a:effectLst/>
                          <a:latin typeface="PF Din Text Cond Pro Light"/>
                        </a:rPr>
                        <a:t>. ВЛ </a:t>
                      </a:r>
                      <a:r>
                        <a:rPr lang="ru-RU" sz="900" b="0" i="0" u="none" strike="noStrike" dirty="0" smtClean="0">
                          <a:solidFill>
                            <a:srgbClr val="000000"/>
                          </a:solidFill>
                          <a:effectLst/>
                          <a:latin typeface="PF Din Text Cond Pro Light"/>
                        </a:rPr>
                        <a:t>6-10 </a:t>
                      </a:r>
                      <a:r>
                        <a:rPr lang="ru-RU" sz="900" b="0" i="0" u="none" strike="noStrike" dirty="0">
                          <a:solidFill>
                            <a:srgbClr val="000000"/>
                          </a:solidFill>
                          <a:effectLst/>
                          <a:latin typeface="PF Din Text Cond Pro Light"/>
                        </a:rPr>
                        <a:t>кВ</a:t>
                      </a:r>
                    </a:p>
                  </a:txBody>
                  <a:tcPr marL="85726"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a:solidFill>
                            <a:srgbClr val="000000"/>
                          </a:solidFill>
                          <a:effectLst/>
                          <a:latin typeface="PF Din Text Cond Pro Light"/>
                        </a:rPr>
                        <a:t>км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75 </a:t>
                      </a:r>
                      <a:r>
                        <a:rPr lang="ru-RU" sz="900" b="0" i="0" u="none" strike="noStrike" dirty="0" smtClean="0">
                          <a:solidFill>
                            <a:srgbClr val="000000"/>
                          </a:solidFill>
                          <a:effectLst/>
                          <a:latin typeface="PF Din Text Cond Pro Light"/>
                        </a:rPr>
                        <a:t>746,2</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10 </a:t>
                      </a:r>
                      <a:r>
                        <a:rPr lang="ru-RU" sz="900" b="0" i="0" u="none" strike="noStrike" dirty="0" smtClean="0">
                          <a:solidFill>
                            <a:srgbClr val="000000"/>
                          </a:solidFill>
                          <a:effectLst/>
                          <a:latin typeface="PF Din Text Cond Pro Light"/>
                        </a:rPr>
                        <a:t>401,25</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21 </a:t>
                      </a:r>
                      <a:r>
                        <a:rPr lang="ru-RU" sz="900" b="0" i="0" u="none" strike="noStrike" dirty="0" smtClean="0">
                          <a:solidFill>
                            <a:srgbClr val="000000"/>
                          </a:solidFill>
                          <a:effectLst/>
                          <a:latin typeface="PF Din Text Cond Pro Light"/>
                        </a:rPr>
                        <a:t>957,80</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12 </a:t>
                      </a:r>
                      <a:r>
                        <a:rPr lang="ru-RU" sz="900" b="0" i="0" u="none" strike="noStrike" dirty="0" smtClean="0">
                          <a:solidFill>
                            <a:srgbClr val="000000"/>
                          </a:solidFill>
                          <a:effectLst/>
                          <a:latin typeface="PF Din Text Cond Pro Light"/>
                        </a:rPr>
                        <a:t>342,18</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31 </a:t>
                      </a:r>
                      <a:r>
                        <a:rPr lang="ru-RU" sz="900" b="0" i="0" u="none" strike="noStrike" dirty="0" smtClean="0">
                          <a:solidFill>
                            <a:srgbClr val="000000"/>
                          </a:solidFill>
                          <a:effectLst/>
                          <a:latin typeface="PF Din Text Cond Pro Light"/>
                        </a:rPr>
                        <a:t>045,00</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89758">
                <a:tc>
                  <a:txBody>
                    <a:bodyPr/>
                    <a:lstStyle/>
                    <a:p>
                      <a:pPr algn="l" rtl="0" fontAlgn="ctr"/>
                      <a:r>
                        <a:rPr lang="ru-RU" sz="900" b="0" i="0" u="none" strike="noStrike" dirty="0">
                          <a:solidFill>
                            <a:srgbClr val="000000"/>
                          </a:solidFill>
                          <a:effectLst/>
                          <a:latin typeface="PF Din Text Cond Pro Light"/>
                        </a:rPr>
                        <a:t>ВЛ 0,38 кВ</a:t>
                      </a:r>
                    </a:p>
                  </a:txBody>
                  <a:tcPr marL="85726"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a:solidFill>
                            <a:srgbClr val="000000"/>
                          </a:solidFill>
                          <a:effectLst/>
                          <a:latin typeface="PF Din Text Cond Pro Light"/>
                        </a:rPr>
                        <a:t>км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52 </a:t>
                      </a:r>
                      <a:r>
                        <a:rPr lang="ru-RU" sz="900" b="0" i="0" u="none" strike="noStrike" dirty="0" smtClean="0">
                          <a:solidFill>
                            <a:srgbClr val="000000"/>
                          </a:solidFill>
                          <a:effectLst/>
                          <a:latin typeface="PF Din Text Cond Pro Light"/>
                        </a:rPr>
                        <a:t>384,3</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6 </a:t>
                      </a:r>
                      <a:r>
                        <a:rPr lang="ru-RU" sz="900" b="0" i="0" u="none" strike="noStrike" dirty="0" smtClean="0">
                          <a:solidFill>
                            <a:srgbClr val="000000"/>
                          </a:solidFill>
                          <a:effectLst/>
                          <a:latin typeface="PF Din Text Cond Pro Light"/>
                        </a:rPr>
                        <a:t>333,19</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13 </a:t>
                      </a:r>
                      <a:r>
                        <a:rPr lang="ru-RU" sz="900" b="0" i="0" u="none" strike="noStrike" dirty="0" smtClean="0">
                          <a:solidFill>
                            <a:srgbClr val="000000"/>
                          </a:solidFill>
                          <a:effectLst/>
                          <a:latin typeface="PF Din Text Cond Pro Light"/>
                        </a:rPr>
                        <a:t>828,10</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3 </a:t>
                      </a:r>
                      <a:r>
                        <a:rPr lang="ru-RU" sz="900" b="0" i="0" u="none" strike="noStrike" dirty="0" smtClean="0">
                          <a:solidFill>
                            <a:srgbClr val="000000"/>
                          </a:solidFill>
                          <a:effectLst/>
                          <a:latin typeface="PF Din Text Cond Pro Light"/>
                        </a:rPr>
                        <a:t>638,97</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28 </a:t>
                      </a:r>
                      <a:r>
                        <a:rPr lang="ru-RU" sz="900" b="0" i="0" u="none" strike="noStrike" dirty="0" smtClean="0">
                          <a:solidFill>
                            <a:srgbClr val="000000"/>
                          </a:solidFill>
                          <a:effectLst/>
                          <a:latin typeface="PF Din Text Cond Pro Light"/>
                        </a:rPr>
                        <a:t>584,00</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47411">
                <a:tc>
                  <a:txBody>
                    <a:bodyPr/>
                    <a:lstStyle/>
                    <a:p>
                      <a:pPr algn="l" rtl="0" fontAlgn="ctr"/>
                      <a:r>
                        <a:rPr lang="ru-RU" sz="900" b="1" i="0" u="none" strike="noStrike" dirty="0" smtClean="0">
                          <a:solidFill>
                            <a:schemeClr val="bg1"/>
                          </a:solidFill>
                          <a:effectLst/>
                          <a:latin typeface="PF Din Text Cond Pro Light"/>
                        </a:rPr>
                        <a:t>  КЛ</a:t>
                      </a:r>
                      <a:r>
                        <a:rPr lang="ru-RU" sz="900" b="1" i="0" u="none" strike="noStrike" dirty="0">
                          <a:solidFill>
                            <a:schemeClr val="bg1"/>
                          </a:solidFill>
                          <a:effectLst/>
                          <a:latin typeface="PF Din Text Cond Pro Light"/>
                        </a:rPr>
                        <a:t>, всего</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rtl="0" fontAlgn="ctr"/>
                      <a:r>
                        <a:rPr lang="ru-RU" sz="900" b="1" i="0" u="none" strike="noStrike" dirty="0">
                          <a:solidFill>
                            <a:schemeClr val="bg1"/>
                          </a:solidFill>
                          <a:effectLst/>
                          <a:latin typeface="PF Din Text Cond Pro Light"/>
                        </a:rPr>
                        <a:t>км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2 </a:t>
                      </a:r>
                      <a:r>
                        <a:rPr lang="ru-RU" sz="900" b="1" i="0" u="none" strike="noStrike" dirty="0" smtClean="0">
                          <a:solidFill>
                            <a:schemeClr val="bg1"/>
                          </a:solidFill>
                          <a:effectLst/>
                          <a:latin typeface="PF Din Text Cond Pro Light"/>
                        </a:rPr>
                        <a:t>577,1</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1 </a:t>
                      </a:r>
                      <a:r>
                        <a:rPr lang="ru-RU" sz="900" b="1" i="0" u="none" strike="noStrike" dirty="0" smtClean="0">
                          <a:solidFill>
                            <a:schemeClr val="bg1"/>
                          </a:solidFill>
                          <a:effectLst/>
                          <a:latin typeface="PF Din Text Cond Pro Light"/>
                        </a:rPr>
                        <a:t>355,3</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smtClean="0">
                          <a:solidFill>
                            <a:schemeClr val="bg1"/>
                          </a:solidFill>
                          <a:effectLst/>
                          <a:latin typeface="PF Din Text Cond Pro Light"/>
                        </a:rPr>
                        <a:t>443,0</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smtClean="0">
                          <a:solidFill>
                            <a:schemeClr val="bg1"/>
                          </a:solidFill>
                          <a:effectLst/>
                          <a:latin typeface="PF Din Text Cond Pro Light"/>
                        </a:rPr>
                        <a:t>201,3</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smtClean="0">
                          <a:solidFill>
                            <a:schemeClr val="bg1"/>
                          </a:solidFill>
                          <a:effectLst/>
                          <a:latin typeface="PF Din Text Cond Pro Light"/>
                        </a:rPr>
                        <a:t>577,4</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17"/>
                  </a:ext>
                </a:extLst>
              </a:tr>
              <a:tr h="165876">
                <a:tc>
                  <a:txBody>
                    <a:bodyPr/>
                    <a:lstStyle/>
                    <a:p>
                      <a:pPr algn="l" rtl="0" fontAlgn="ctr"/>
                      <a:r>
                        <a:rPr lang="ru-RU" sz="900" b="0" i="0" u="none" strike="noStrike" dirty="0" smtClean="0">
                          <a:solidFill>
                            <a:srgbClr val="000000"/>
                          </a:solidFill>
                          <a:effectLst/>
                          <a:latin typeface="PF Din Text Cond Pro Light"/>
                        </a:rPr>
                        <a:t>  в </a:t>
                      </a:r>
                      <a:r>
                        <a:rPr lang="ru-RU" sz="900" b="0" i="0" u="none" strike="noStrike" dirty="0" err="1">
                          <a:solidFill>
                            <a:srgbClr val="000000"/>
                          </a:solidFill>
                          <a:effectLst/>
                          <a:latin typeface="PF Din Text Cond Pro Light"/>
                        </a:rPr>
                        <a:t>т.ч</a:t>
                      </a:r>
                      <a:r>
                        <a:rPr lang="ru-RU" sz="900" b="0" i="0" u="none" strike="noStrike" dirty="0">
                          <a:solidFill>
                            <a:srgbClr val="000000"/>
                          </a:solidFill>
                          <a:effectLst/>
                          <a:latin typeface="PF Din Text Cond Pro Light"/>
                        </a:rPr>
                        <a:t>. КЛ 110-35 кВ</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a:solidFill>
                            <a:srgbClr val="000000"/>
                          </a:solidFill>
                          <a:effectLst/>
                          <a:latin typeface="PF Din Text Cond Pro Light"/>
                        </a:rPr>
                        <a:t>км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smtClean="0">
                          <a:solidFill>
                            <a:srgbClr val="000000"/>
                          </a:solidFill>
                          <a:effectLst/>
                          <a:latin typeface="PF Din Text Cond Pro Light"/>
                          <a:cs typeface="Times New Roman" panose="02020603050405020304" pitchFamily="18" charset="0"/>
                        </a:rPr>
                        <a:t>84,8</a:t>
                      </a:r>
                      <a:endParaRPr lang="ru-RU" sz="900" b="0" i="0" u="none" strike="noStrike" dirty="0">
                        <a:solidFill>
                          <a:srgbClr val="000000"/>
                        </a:solidFill>
                        <a:effectLst/>
                        <a:latin typeface="PF Din Text Cond Pro Light"/>
                        <a:cs typeface="Times New Roman" panose="02020603050405020304" pitchFamily="18" charset="0"/>
                      </a:endParaRP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smtClean="0">
                          <a:solidFill>
                            <a:srgbClr val="000000"/>
                          </a:solidFill>
                          <a:effectLst/>
                          <a:latin typeface="PF Din Text Cond Pro Light"/>
                          <a:cs typeface="Times New Roman" panose="02020603050405020304" pitchFamily="18" charset="0"/>
                        </a:rPr>
                        <a:t>11,13</a:t>
                      </a:r>
                      <a:endParaRPr lang="ru-RU" sz="900" b="0" i="0" u="none" strike="noStrike" dirty="0">
                        <a:solidFill>
                          <a:srgbClr val="000000"/>
                        </a:solidFill>
                        <a:effectLst/>
                        <a:latin typeface="PF Din Text Cond Pro Light"/>
                        <a:cs typeface="Times New Roman" panose="02020603050405020304" pitchFamily="18" charset="0"/>
                      </a:endParaRP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a:solidFill>
                            <a:srgbClr val="000000"/>
                          </a:solidFill>
                          <a:effectLst/>
                          <a:latin typeface="PF Din Text Cond Pro Light"/>
                          <a:cs typeface="Times New Roman" panose="02020603050405020304" pitchFamily="18" charset="0"/>
                        </a:rPr>
                        <a:t>0</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a:solidFill>
                            <a:srgbClr val="000000"/>
                          </a:solidFill>
                          <a:effectLst/>
                          <a:latin typeface="PF Din Text Cond Pro Light"/>
                          <a:cs typeface="Times New Roman" panose="02020603050405020304" pitchFamily="18" charset="0"/>
                        </a:rPr>
                        <a:t>0</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smtClean="0">
                          <a:solidFill>
                            <a:srgbClr val="000000"/>
                          </a:solidFill>
                          <a:effectLst/>
                          <a:latin typeface="PF Din Text Cond Pro Light"/>
                          <a:cs typeface="Times New Roman" panose="02020603050405020304" pitchFamily="18" charset="0"/>
                        </a:rPr>
                        <a:t>73,7</a:t>
                      </a:r>
                      <a:endParaRPr lang="ru-RU" sz="900" b="0" i="0" u="none" strike="noStrike" dirty="0">
                        <a:solidFill>
                          <a:srgbClr val="000000"/>
                        </a:solidFill>
                        <a:effectLst/>
                        <a:latin typeface="PF Din Text Cond Pro Light"/>
                        <a:cs typeface="Times New Roman" panose="02020603050405020304" pitchFamily="18" charset="0"/>
                      </a:endParaRP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22260">
                <a:tc>
                  <a:txBody>
                    <a:bodyPr/>
                    <a:lstStyle/>
                    <a:p>
                      <a:pPr algn="l" rtl="0" fontAlgn="ctr"/>
                      <a:r>
                        <a:rPr lang="ru-RU" sz="900" b="0" i="0" u="none" strike="noStrike" dirty="0" smtClean="0">
                          <a:solidFill>
                            <a:schemeClr val="tx1"/>
                          </a:solidFill>
                          <a:effectLst/>
                          <a:latin typeface="PF Din Text Cond Pro Light"/>
                        </a:rPr>
                        <a:t>  КЛ </a:t>
                      </a:r>
                      <a:r>
                        <a:rPr lang="ru-RU" sz="900" b="0" i="0" u="none" strike="noStrike" dirty="0">
                          <a:solidFill>
                            <a:schemeClr val="tx1"/>
                          </a:solidFill>
                          <a:effectLst/>
                          <a:latin typeface="PF Din Text Cond Pro Light"/>
                        </a:rPr>
                        <a:t>10-0,38 кВ</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rtl="0" fontAlgn="ctr"/>
                      <a:r>
                        <a:rPr lang="ru-RU" sz="900" b="0" i="0" u="none" strike="noStrike" dirty="0">
                          <a:solidFill>
                            <a:schemeClr val="tx1"/>
                          </a:solidFill>
                          <a:effectLst/>
                          <a:latin typeface="PF Din Text Cond Pro Light"/>
                        </a:rPr>
                        <a:t>км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b"/>
                      <a:r>
                        <a:rPr lang="ru-RU" sz="900" b="0" i="0" u="none" strike="noStrike" dirty="0">
                          <a:solidFill>
                            <a:schemeClr val="tx1"/>
                          </a:solidFill>
                          <a:effectLst/>
                          <a:latin typeface="PF Din Text Cond Pro Light"/>
                          <a:cs typeface="Times New Roman" panose="02020603050405020304" pitchFamily="18" charset="0"/>
                        </a:rPr>
                        <a:t>2 </a:t>
                      </a:r>
                      <a:r>
                        <a:rPr lang="ru-RU" sz="900" b="0" i="0" u="none" strike="noStrike" dirty="0" smtClean="0">
                          <a:solidFill>
                            <a:schemeClr val="tx1"/>
                          </a:solidFill>
                          <a:effectLst/>
                          <a:latin typeface="PF Din Text Cond Pro Light"/>
                          <a:cs typeface="Times New Roman" panose="02020603050405020304" pitchFamily="18" charset="0"/>
                        </a:rPr>
                        <a:t>492,2</a:t>
                      </a:r>
                      <a:endParaRPr lang="ru-RU" sz="900" b="0" i="0" u="none" strike="noStrike" dirty="0">
                        <a:solidFill>
                          <a:schemeClr val="tx1"/>
                        </a:solidFill>
                        <a:effectLst/>
                        <a:latin typeface="PF Din Text Cond Pro Light"/>
                        <a:cs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b"/>
                      <a:r>
                        <a:rPr lang="ru-RU" sz="900" b="0" i="0" u="none" strike="noStrike" dirty="0">
                          <a:solidFill>
                            <a:schemeClr val="tx1"/>
                          </a:solidFill>
                          <a:effectLst/>
                          <a:latin typeface="PF Din Text Cond Pro Light"/>
                          <a:cs typeface="Times New Roman" panose="02020603050405020304" pitchFamily="18" charset="0"/>
                        </a:rPr>
                        <a:t>1 </a:t>
                      </a:r>
                      <a:r>
                        <a:rPr lang="ru-RU" sz="900" b="0" i="0" u="none" strike="noStrike" dirty="0" smtClean="0">
                          <a:solidFill>
                            <a:schemeClr val="tx1"/>
                          </a:solidFill>
                          <a:effectLst/>
                          <a:latin typeface="PF Din Text Cond Pro Light"/>
                          <a:cs typeface="Times New Roman" panose="02020603050405020304" pitchFamily="18" charset="0"/>
                        </a:rPr>
                        <a:t>344,22</a:t>
                      </a:r>
                      <a:endParaRPr lang="ru-RU" sz="900" b="0" i="0" u="none" strike="noStrike" dirty="0">
                        <a:solidFill>
                          <a:schemeClr val="tx1"/>
                        </a:solidFill>
                        <a:effectLst/>
                        <a:latin typeface="PF Din Text Cond Pro Light"/>
                        <a:cs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b"/>
                      <a:r>
                        <a:rPr lang="ru-RU" sz="900" b="0" i="0" u="none" strike="noStrike" dirty="0" smtClean="0">
                          <a:solidFill>
                            <a:schemeClr val="tx1"/>
                          </a:solidFill>
                          <a:effectLst/>
                          <a:latin typeface="PF Din Text Cond Pro Light"/>
                          <a:cs typeface="Times New Roman" panose="02020603050405020304" pitchFamily="18" charset="0"/>
                        </a:rPr>
                        <a:t>443,0</a:t>
                      </a:r>
                      <a:endParaRPr lang="ru-RU" sz="900" b="0" i="0" u="none" strike="noStrike" dirty="0">
                        <a:solidFill>
                          <a:schemeClr val="tx1"/>
                        </a:solidFill>
                        <a:effectLst/>
                        <a:latin typeface="PF Din Text Cond Pro Light"/>
                        <a:cs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b"/>
                      <a:r>
                        <a:rPr lang="ru-RU" sz="900" b="0" i="0" u="none" strike="noStrike" dirty="0" smtClean="0">
                          <a:solidFill>
                            <a:schemeClr val="tx1"/>
                          </a:solidFill>
                          <a:effectLst/>
                          <a:latin typeface="PF Din Text Cond Pro Light"/>
                          <a:cs typeface="Times New Roman" panose="02020603050405020304" pitchFamily="18" charset="0"/>
                        </a:rPr>
                        <a:t>201,29</a:t>
                      </a:r>
                      <a:endParaRPr lang="ru-RU" sz="900" b="0" i="0" u="none" strike="noStrike" dirty="0">
                        <a:solidFill>
                          <a:schemeClr val="tx1"/>
                        </a:solidFill>
                        <a:effectLst/>
                        <a:latin typeface="PF Din Text Cond Pro Light"/>
                        <a:cs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b"/>
                      <a:r>
                        <a:rPr lang="ru-RU" sz="900" b="0" i="0" u="none" strike="noStrike" dirty="0" smtClean="0">
                          <a:solidFill>
                            <a:schemeClr val="tx1"/>
                          </a:solidFill>
                          <a:effectLst/>
                          <a:latin typeface="PF Din Text Cond Pro Light"/>
                          <a:cs typeface="Times New Roman" panose="02020603050405020304" pitchFamily="18" charset="0"/>
                        </a:rPr>
                        <a:t>503,72</a:t>
                      </a:r>
                      <a:endParaRPr lang="ru-RU" sz="900" b="0" i="0" u="none" strike="noStrike" dirty="0">
                        <a:solidFill>
                          <a:schemeClr val="tx1"/>
                        </a:solidFill>
                        <a:effectLst/>
                        <a:latin typeface="PF Din Text Cond Pro Light"/>
                        <a:cs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19"/>
                  </a:ext>
                </a:extLst>
              </a:tr>
              <a:tr h="273189">
                <a:tc rowSpan="2">
                  <a:txBody>
                    <a:bodyPr/>
                    <a:lstStyle/>
                    <a:p>
                      <a:pPr algn="l" rtl="0" fontAlgn="ctr"/>
                      <a:r>
                        <a:rPr lang="ru-RU" sz="900" b="1" i="0" u="none" strike="noStrike" dirty="0" smtClean="0">
                          <a:solidFill>
                            <a:schemeClr val="bg1"/>
                          </a:solidFill>
                          <a:effectLst/>
                          <a:latin typeface="PF Din Text Cond Pro Light"/>
                        </a:rPr>
                        <a:t>Количество </a:t>
                      </a:r>
                      <a:r>
                        <a:rPr lang="ru-RU" sz="900" b="1" i="0" u="none" strike="noStrike" dirty="0">
                          <a:solidFill>
                            <a:schemeClr val="bg1"/>
                          </a:solidFill>
                          <a:effectLst/>
                          <a:latin typeface="PF Din Text Cond Pro Light"/>
                        </a:rPr>
                        <a:t>и мощность ТП , РП 6,10/0,38 кВ</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rtl="0" fontAlgn="ctr"/>
                      <a:r>
                        <a:rPr lang="ru-RU" sz="900" b="1" i="0" u="none" strike="noStrike" dirty="0">
                          <a:solidFill>
                            <a:schemeClr val="bg1"/>
                          </a:solidFill>
                          <a:effectLst/>
                          <a:latin typeface="PF Din Text Cond Pro Light"/>
                        </a:rPr>
                        <a:t>шт.</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30 955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3 897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9 979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3 503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13 576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20"/>
                  </a:ext>
                </a:extLst>
              </a:tr>
              <a:tr h="323501">
                <a:tc vMerge="1">
                  <a:txBody>
                    <a:bodyPr/>
                    <a:lstStyle/>
                    <a:p>
                      <a:endParaRPr lang="ru-RU"/>
                    </a:p>
                  </a:txBody>
                  <a:tcPr/>
                </a:tc>
                <a:tc>
                  <a:txBody>
                    <a:bodyPr/>
                    <a:lstStyle/>
                    <a:p>
                      <a:pPr algn="ctr" rtl="0" fontAlgn="ctr"/>
                      <a:r>
                        <a:rPr lang="ru-RU" sz="900" b="1" i="0" u="none" strike="noStrike" dirty="0">
                          <a:solidFill>
                            <a:schemeClr val="bg1"/>
                          </a:solidFill>
                          <a:effectLst/>
                          <a:latin typeface="PF Din Text Cond Pro Light"/>
                        </a:rPr>
                        <a:t>МВА</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5 </a:t>
                      </a:r>
                      <a:r>
                        <a:rPr lang="ru-RU" sz="900" b="1" i="0" u="none" strike="noStrike" dirty="0" smtClean="0">
                          <a:solidFill>
                            <a:schemeClr val="bg1"/>
                          </a:solidFill>
                          <a:effectLst/>
                          <a:latin typeface="PF Din Text Cond Pro Light"/>
                        </a:rPr>
                        <a:t>323,5</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1 </a:t>
                      </a:r>
                      <a:r>
                        <a:rPr lang="ru-RU" sz="900" b="1" i="0" u="none" strike="noStrike" dirty="0" smtClean="0">
                          <a:solidFill>
                            <a:schemeClr val="bg1"/>
                          </a:solidFill>
                          <a:effectLst/>
                          <a:latin typeface="PF Din Text Cond Pro Light"/>
                        </a:rPr>
                        <a:t>056,49</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1 </a:t>
                      </a:r>
                      <a:r>
                        <a:rPr lang="ru-RU" sz="900" b="1" i="0" u="none" strike="noStrike" dirty="0" smtClean="0">
                          <a:solidFill>
                            <a:schemeClr val="bg1"/>
                          </a:solidFill>
                          <a:effectLst/>
                          <a:latin typeface="PF Din Text Cond Pro Light"/>
                        </a:rPr>
                        <a:t>872,04</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smtClean="0">
                          <a:solidFill>
                            <a:schemeClr val="bg1"/>
                          </a:solidFill>
                          <a:effectLst/>
                          <a:latin typeface="PF Din Text Cond Pro Light"/>
                        </a:rPr>
                        <a:t>399,76</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1 </a:t>
                      </a:r>
                      <a:r>
                        <a:rPr lang="ru-RU" sz="900" b="1" i="0" u="none" strike="noStrike" dirty="0" smtClean="0">
                          <a:solidFill>
                            <a:schemeClr val="bg1"/>
                          </a:solidFill>
                          <a:effectLst/>
                          <a:latin typeface="PF Din Text Cond Pro Light"/>
                        </a:rPr>
                        <a:t>995,20</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364220727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4</a:t>
            </a:fld>
            <a:endParaRPr lang="ru-RU" dirty="0"/>
          </a:p>
        </p:txBody>
      </p:sp>
      <p:sp>
        <p:nvSpPr>
          <p:cNvPr id="2" name="Заголовок 1"/>
          <p:cNvSpPr>
            <a:spLocks noGrp="1"/>
          </p:cNvSpPr>
          <p:nvPr>
            <p:ph type="title"/>
          </p:nvPr>
        </p:nvSpPr>
        <p:spPr>
          <a:xfrm>
            <a:off x="2273182" y="364437"/>
            <a:ext cx="6519126" cy="349201"/>
          </a:xfrm>
        </p:spPr>
        <p:txBody>
          <a:bodyPr/>
          <a:lstStyle/>
          <a:p>
            <a:r>
              <a:rPr lang="ru-RU" dirty="0"/>
              <a:t>КЛЮЧЕВЫЕ </a:t>
            </a:r>
            <a:r>
              <a:rPr lang="ru-RU" dirty="0" smtClean="0"/>
              <a:t>СОБЫТИЯ ЗА 9 МЕСЯЦЕВ 2019 ГОДА</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607143718"/>
              </p:ext>
            </p:extLst>
          </p:nvPr>
        </p:nvGraphicFramePr>
        <p:xfrm>
          <a:off x="401933" y="1215851"/>
          <a:ext cx="8497071" cy="4832101"/>
        </p:xfrm>
        <a:graphic>
          <a:graphicData uri="http://schemas.openxmlformats.org/drawingml/2006/table">
            <a:tbl>
              <a:tblPr firstRow="1" firstCol="1" bandRow="1"/>
              <a:tblGrid>
                <a:gridCol w="948373">
                  <a:extLst>
                    <a:ext uri="{9D8B030D-6E8A-4147-A177-3AD203B41FA5}">
                      <a16:colId xmlns:a16="http://schemas.microsoft.com/office/drawing/2014/main" val="20000"/>
                    </a:ext>
                  </a:extLst>
                </a:gridCol>
                <a:gridCol w="7548698">
                  <a:extLst>
                    <a:ext uri="{9D8B030D-6E8A-4147-A177-3AD203B41FA5}">
                      <a16:colId xmlns:a16="http://schemas.microsoft.com/office/drawing/2014/main" val="20001"/>
                    </a:ext>
                  </a:extLst>
                </a:gridCol>
              </a:tblGrid>
              <a:tr h="173845">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100" dirty="0" smtClean="0">
                          <a:solidFill>
                            <a:schemeClr val="bg1"/>
                          </a:solidFill>
                          <a:effectLst/>
                          <a:latin typeface="PFDinTextCondPro-Light" panose="02000000000000000000" pitchFamily="2" charset="0"/>
                          <a:ea typeface="Times New Roman"/>
                          <a:cs typeface="Times New Roman"/>
                        </a:rPr>
                        <a:t>2019 ГОД</a:t>
                      </a:r>
                      <a:endParaRPr lang="ru-RU" sz="1100" dirty="0">
                        <a:solidFill>
                          <a:schemeClr val="bg1"/>
                        </a:solidFill>
                        <a:effectLst/>
                        <a:latin typeface="PFDinTextCondPro-Light" panose="02000000000000000000" pitchFamily="2" charset="0"/>
                        <a:ea typeface="Times New Roman"/>
                        <a:cs typeface="Times New Roman"/>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100" dirty="0" smtClean="0">
                          <a:solidFill>
                            <a:schemeClr val="bg1"/>
                          </a:solidFill>
                          <a:effectLst/>
                          <a:latin typeface="PFDinTextCondPro-Light" panose="02000000000000000000" pitchFamily="2" charset="0"/>
                          <a:ea typeface="Times New Roman"/>
                          <a:cs typeface="Times New Roman"/>
                        </a:rPr>
                        <a:t>Краткое описание события</a:t>
                      </a:r>
                      <a:endParaRPr lang="ru-RU" sz="11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842290">
                <a:tc>
                  <a:txBody>
                    <a:bodyPr/>
                    <a:lstStyle/>
                    <a:p>
                      <a:pPr marL="0" marR="0" indent="0" algn="just" defTabSz="914400" rtl="0" latinLnBrk="0">
                        <a:lnSpc>
                          <a:spcPct val="107000"/>
                        </a:lnSpc>
                        <a:spcBef>
                          <a:spcPts val="0"/>
                        </a:spcBef>
                        <a:spcAft>
                          <a:spcPts val="720"/>
                        </a:spcAft>
                        <a:buClrTx/>
                        <a:buSzTx/>
                        <a:buFontTx/>
                        <a:buNone/>
                        <a:tabLst/>
                      </a:pPr>
                      <a:r>
                        <a:rPr lang="ru-RU" sz="1100" b="0" i="0" u="none" strike="noStrike" cap="none" spc="0" baseline="0" dirty="0">
                          <a:ln>
                            <a:noFill/>
                          </a:ln>
                          <a:solidFill>
                            <a:schemeClr val="tx1"/>
                          </a:solidFill>
                          <a:effectLst/>
                          <a:uFillTx/>
                          <a:latin typeface="PF Din Text Comp Pro Medium"/>
                          <a:ea typeface="Calibri" panose="020F0502020204030204" pitchFamily="34" charset="0"/>
                          <a:cs typeface="Times New Roman" panose="02020603050405020304" pitchFamily="18" charset="0"/>
                          <a:sym typeface="Calibri"/>
                        </a:rPr>
                        <a:t>9 января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just">
                        <a:lnSpc>
                          <a:spcPct val="100000"/>
                        </a:lnSpc>
                        <a:spcAft>
                          <a:spcPts val="0"/>
                        </a:spcAft>
                      </a:pPr>
                      <a:r>
                        <a:rPr lang="ru-RU" sz="1100" dirty="0">
                          <a:effectLst/>
                          <a:latin typeface="PF Din Text Comp Pro Medium"/>
                          <a:ea typeface="Calibri" panose="020F0502020204030204" pitchFamily="34" charset="0"/>
                          <a:cs typeface="Times New Roman" panose="02020603050405020304" pitchFamily="18" charset="0"/>
                        </a:rPr>
                        <a:t>МРСК Юга начала выплачивать стипендии студентам на целевом обучении.</a:t>
                      </a:r>
                    </a:p>
                    <a:p>
                      <a:pPr algn="just">
                        <a:lnSpc>
                          <a:spcPct val="100000"/>
                        </a:lnSpc>
                        <a:spcAft>
                          <a:spcPts val="0"/>
                        </a:spcAft>
                      </a:pPr>
                      <a:r>
                        <a:rPr lang="ru-RU" sz="1100" dirty="0">
                          <a:effectLst/>
                          <a:latin typeface="PF Din Text Comp Pro Medium"/>
                          <a:ea typeface="Calibri" panose="020F0502020204030204" pitchFamily="34" charset="0"/>
                          <a:cs typeface="Times New Roman" panose="02020603050405020304" pitchFamily="18" charset="0"/>
                        </a:rPr>
                        <a:t>Первую корпоративную стипендию от ПАО «МРСК Юга» получили 26 студентов-</a:t>
                      </a:r>
                      <a:r>
                        <a:rPr lang="ru-RU" sz="1100" dirty="0" err="1">
                          <a:effectLst/>
                          <a:latin typeface="PF Din Text Comp Pro Medium"/>
                          <a:ea typeface="Calibri" panose="020F0502020204030204" pitchFamily="34" charset="0"/>
                          <a:cs typeface="Times New Roman" panose="02020603050405020304" pitchFamily="18" charset="0"/>
                        </a:rPr>
                        <a:t>целевиков</a:t>
                      </a:r>
                      <a:r>
                        <a:rPr lang="ru-RU" sz="1100" dirty="0">
                          <a:effectLst/>
                          <a:latin typeface="PF Din Text Comp Pro Medium"/>
                          <a:ea typeface="Calibri" panose="020F0502020204030204" pitchFamily="34" charset="0"/>
                          <a:cs typeface="Times New Roman" panose="02020603050405020304" pitchFamily="18" charset="0"/>
                        </a:rPr>
                        <a:t>, на «хорошо» и «отлично» сдавших летнюю сессию. Материальное поощрение в размере 5000 или 4000 рублей теперь ежемесячно будут получать отличники и хорошисты очной формы обучения, начиная со второго семестра первого курса и до окончания вуза.</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1"/>
                  </a:ext>
                </a:extLst>
              </a:tr>
              <a:tr h="695380">
                <a:tc>
                  <a:txBody>
                    <a:bodyPr/>
                    <a:lstStyle/>
                    <a:p>
                      <a:pPr marL="0" marR="0" indent="0" algn="just" defTabSz="914400" rtl="0" latinLnBrk="0">
                        <a:lnSpc>
                          <a:spcPct val="107000"/>
                        </a:lnSpc>
                        <a:spcBef>
                          <a:spcPts val="0"/>
                        </a:spcBef>
                        <a:spcAft>
                          <a:spcPts val="720"/>
                        </a:spcAft>
                        <a:buClrTx/>
                        <a:buSzTx/>
                        <a:buFontTx/>
                        <a:buNone/>
                        <a:tabLst/>
                      </a:pPr>
                      <a:r>
                        <a:rPr lang="ru-RU" sz="1100" b="0" i="0" u="none" strike="noStrike" cap="none" spc="0" baseline="0" dirty="0">
                          <a:ln>
                            <a:noFill/>
                          </a:ln>
                          <a:solidFill>
                            <a:schemeClr val="tx1"/>
                          </a:solidFill>
                          <a:effectLst/>
                          <a:uFillTx/>
                          <a:latin typeface="PF Din Text Comp Pro Medium"/>
                          <a:ea typeface="Calibri" panose="020F0502020204030204" pitchFamily="34" charset="0"/>
                          <a:cs typeface="Times New Roman" panose="02020603050405020304" pitchFamily="18" charset="0"/>
                          <a:sym typeface="Calibri"/>
                        </a:rPr>
                        <a:t>10 января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ru-RU" sz="1100" dirty="0">
                          <a:effectLst/>
                          <a:latin typeface="PF Din Text Comp Pro Medium"/>
                          <a:ea typeface="Calibri" panose="020F0502020204030204" pitchFamily="34" charset="0"/>
                          <a:cs typeface="Times New Roman" panose="02020603050405020304" pitchFamily="18" charset="0"/>
                        </a:rPr>
                        <a:t>Директор астраханского филиала МРСК Юга </a:t>
                      </a:r>
                      <a:r>
                        <a:rPr lang="ru-RU" sz="1100" dirty="0" err="1">
                          <a:effectLst/>
                          <a:latin typeface="PF Din Text Comp Pro Medium"/>
                          <a:ea typeface="Calibri" panose="020F0502020204030204" pitchFamily="34" charset="0"/>
                          <a:cs typeface="Times New Roman" panose="02020603050405020304" pitchFamily="18" charset="0"/>
                        </a:rPr>
                        <a:t>Инвер</a:t>
                      </a:r>
                      <a:r>
                        <a:rPr lang="ru-RU" sz="1100" dirty="0">
                          <a:effectLst/>
                          <a:latin typeface="PF Din Text Comp Pro Medium"/>
                          <a:ea typeface="Calibri" panose="020F0502020204030204" pitchFamily="34" charset="0"/>
                          <a:cs typeface="Times New Roman" panose="02020603050405020304" pitchFamily="18" charset="0"/>
                        </a:rPr>
                        <a:t> </a:t>
                      </a:r>
                      <a:r>
                        <a:rPr lang="ru-RU" sz="1100" dirty="0" err="1">
                          <a:effectLst/>
                          <a:latin typeface="PF Din Text Comp Pro Medium"/>
                          <a:ea typeface="Calibri" panose="020F0502020204030204" pitchFamily="34" charset="0"/>
                          <a:cs typeface="Times New Roman" panose="02020603050405020304" pitchFamily="18" charset="0"/>
                        </a:rPr>
                        <a:t>Натхо</a:t>
                      </a:r>
                      <a:r>
                        <a:rPr lang="ru-RU" sz="1100" dirty="0">
                          <a:effectLst/>
                          <a:latin typeface="PF Din Text Comp Pro Medium"/>
                          <a:ea typeface="Calibri" panose="020F0502020204030204" pitchFamily="34" charset="0"/>
                          <a:cs typeface="Times New Roman" panose="02020603050405020304" pitchFamily="18" charset="0"/>
                        </a:rPr>
                        <a:t> удостоен высокой награды - медалью ордена «За заслуги перед Астраханской областью» за большой вклад в социально-экономическое развитие Астраханской области и успехи, достигнутые в многолетней и плодотворной профессиональной и общественной деятельности.</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3086">
                <a:tc>
                  <a:txBody>
                    <a:bodyPr/>
                    <a:lstStyle/>
                    <a:p>
                      <a:pPr marL="0" marR="0" indent="0" algn="just" defTabSz="914400" rtl="0" latinLnBrk="0">
                        <a:lnSpc>
                          <a:spcPct val="107000"/>
                        </a:lnSpc>
                        <a:spcBef>
                          <a:spcPts val="0"/>
                        </a:spcBef>
                        <a:spcAft>
                          <a:spcPts val="720"/>
                        </a:spcAft>
                        <a:buClrTx/>
                        <a:buSzTx/>
                        <a:buFontTx/>
                        <a:buNone/>
                        <a:tabLst/>
                      </a:pPr>
                      <a:r>
                        <a:rPr lang="ru-RU" sz="1100" b="0" i="0" u="none" strike="noStrike" cap="none" spc="0" baseline="0" dirty="0">
                          <a:ln>
                            <a:noFill/>
                          </a:ln>
                          <a:solidFill>
                            <a:schemeClr val="tx1"/>
                          </a:solidFill>
                          <a:effectLst/>
                          <a:uFillTx/>
                          <a:latin typeface="PF Din Text Comp Pro Medium"/>
                          <a:ea typeface="Calibri" panose="020F0502020204030204" pitchFamily="34" charset="0"/>
                          <a:cs typeface="Times New Roman" panose="02020603050405020304" pitchFamily="18" charset="0"/>
                          <a:sym typeface="Calibri"/>
                        </a:rPr>
                        <a:t>16 января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just">
                        <a:lnSpc>
                          <a:spcPct val="100000"/>
                        </a:lnSpc>
                        <a:spcAft>
                          <a:spcPts val="0"/>
                        </a:spcAft>
                      </a:pPr>
                      <a:r>
                        <a:rPr lang="ru-RU" sz="1100" dirty="0">
                          <a:effectLst/>
                          <a:latin typeface="PF Din Text Comp Pro Medium"/>
                          <a:ea typeface="Calibri" panose="020F0502020204030204" pitchFamily="34" charset="0"/>
                          <a:cs typeface="Times New Roman" panose="02020603050405020304" pitchFamily="18" charset="0"/>
                        </a:rPr>
                        <a:t>Свыше 30 млн рублей направлено на реконструкцию электросетей Калмыкии в рамках </a:t>
                      </a:r>
                      <a:r>
                        <a:rPr lang="ru-RU" sz="1100" dirty="0" err="1">
                          <a:effectLst/>
                          <a:latin typeface="PF Din Text Comp Pro Medium"/>
                          <a:ea typeface="Calibri" panose="020F0502020204030204" pitchFamily="34" charset="0"/>
                          <a:cs typeface="Times New Roman" panose="02020603050405020304" pitchFamily="18" charset="0"/>
                        </a:rPr>
                        <a:t>инвестпрограммы</a:t>
                      </a:r>
                      <a:r>
                        <a:rPr lang="ru-RU" sz="1100" dirty="0">
                          <a:effectLst/>
                          <a:latin typeface="PF Din Text Comp Pro Medium"/>
                          <a:ea typeface="Calibri" panose="020F0502020204030204" pitchFamily="34" charset="0"/>
                          <a:cs typeface="Times New Roman" panose="02020603050405020304" pitchFamily="18" charset="0"/>
                        </a:rPr>
                        <a:t> МРСК Юга </a:t>
                      </a:r>
                      <a:r>
                        <a:rPr lang="ru-RU" sz="1100" dirty="0" smtClean="0">
                          <a:effectLst/>
                          <a:latin typeface="PF Din Text Comp Pro Medium"/>
                          <a:ea typeface="Calibri" panose="020F0502020204030204" pitchFamily="34" charset="0"/>
                          <a:cs typeface="Times New Roman" panose="02020603050405020304" pitchFamily="18" charset="0"/>
                        </a:rPr>
                        <a:t>2018г.</a:t>
                      </a:r>
                    </a:p>
                    <a:p>
                      <a:pPr algn="just">
                        <a:lnSpc>
                          <a:spcPct val="100000"/>
                        </a:lnSpc>
                        <a:spcAft>
                          <a:spcPts val="0"/>
                        </a:spcAft>
                      </a:pPr>
                      <a:r>
                        <a:rPr lang="ru-RU" sz="1100" dirty="0" smtClean="0">
                          <a:effectLst/>
                          <a:latin typeface="PF Din Text Comp Pro Medium"/>
                          <a:ea typeface="Calibri" panose="020F0502020204030204" pitchFamily="34" charset="0"/>
                          <a:cs typeface="Times New Roman" panose="02020603050405020304" pitchFamily="18" charset="0"/>
                        </a:rPr>
                        <a:t>В </a:t>
                      </a:r>
                      <a:r>
                        <a:rPr lang="ru-RU" sz="1100" dirty="0">
                          <a:effectLst/>
                          <a:latin typeface="PF Din Text Comp Pro Medium"/>
                          <a:ea typeface="Calibri" panose="020F0502020204030204" pitchFamily="34" charset="0"/>
                          <a:cs typeface="Times New Roman" panose="02020603050405020304" pitchFamily="18" charset="0"/>
                        </a:rPr>
                        <a:t>калмыцком филиале ПАО «МРСК Юга» завершен первый этап реконструкции воздушной линии (ВЛ) 110 </a:t>
                      </a:r>
                      <a:r>
                        <a:rPr lang="ru-RU" sz="1100" dirty="0" err="1">
                          <a:effectLst/>
                          <a:latin typeface="PF Din Text Comp Pro Medium"/>
                          <a:ea typeface="Calibri" panose="020F0502020204030204" pitchFamily="34" charset="0"/>
                          <a:cs typeface="Times New Roman" panose="02020603050405020304" pitchFamily="18" charset="0"/>
                        </a:rPr>
                        <a:t>кВ</a:t>
                      </a:r>
                      <a:r>
                        <a:rPr lang="ru-RU" sz="1100" dirty="0">
                          <a:effectLst/>
                          <a:latin typeface="PF Din Text Comp Pro Medium"/>
                          <a:ea typeface="Calibri" panose="020F0502020204030204" pitchFamily="34" charset="0"/>
                          <a:cs typeface="Times New Roman" panose="02020603050405020304" pitchFamily="18" charset="0"/>
                        </a:rPr>
                        <a:t> «Элиста Западная – Элиста Восточная с ВЛ 35 </a:t>
                      </a:r>
                      <a:r>
                        <a:rPr lang="ru-RU" sz="1100" dirty="0" err="1">
                          <a:effectLst/>
                          <a:latin typeface="PF Din Text Comp Pro Medium"/>
                          <a:ea typeface="Calibri" panose="020F0502020204030204" pitchFamily="34" charset="0"/>
                          <a:cs typeface="Times New Roman" panose="02020603050405020304" pitchFamily="18" charset="0"/>
                        </a:rPr>
                        <a:t>кВ</a:t>
                      </a:r>
                      <a:r>
                        <a:rPr lang="ru-RU" sz="1100" dirty="0">
                          <a:effectLst/>
                          <a:latin typeface="PF Din Text Comp Pro Medium"/>
                          <a:ea typeface="Calibri" panose="020F0502020204030204" pitchFamily="34" charset="0"/>
                          <a:cs typeface="Times New Roman" panose="02020603050405020304" pitchFamily="18" charset="0"/>
                        </a:rPr>
                        <a:t> </a:t>
                      </a:r>
                      <a:r>
                        <a:rPr lang="ru-RU" sz="1100" b="0" i="0" u="none" strike="noStrike" cap="none" spc="0" baseline="0" dirty="0">
                          <a:ln>
                            <a:noFill/>
                          </a:ln>
                          <a:solidFill>
                            <a:schemeClr val="tx1"/>
                          </a:solidFill>
                          <a:effectLst/>
                          <a:uFillTx/>
                          <a:latin typeface="PF Din Text Comp Pro Medium"/>
                          <a:ea typeface="Calibri" panose="020F0502020204030204" pitchFamily="34" charset="0"/>
                          <a:cs typeface="Times New Roman" panose="02020603050405020304" pitchFamily="18" charset="0"/>
                          <a:sym typeface="Calibri"/>
                        </a:rPr>
                        <a:t>Элиста-Западная</a:t>
                      </a:r>
                      <a:r>
                        <a:rPr lang="ru-RU" sz="1100" dirty="0">
                          <a:effectLst/>
                          <a:latin typeface="PF Din Text Comp Pro Medium"/>
                          <a:ea typeface="Calibri" panose="020F0502020204030204" pitchFamily="34" charset="0"/>
                          <a:cs typeface="Times New Roman" panose="02020603050405020304" pitchFamily="18" charset="0"/>
                        </a:rPr>
                        <a:t> - ЭПТФ с выносом из жилой зоны застройки г. Элиста».</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3"/>
                  </a:ext>
                </a:extLst>
              </a:tr>
              <a:tr h="521535">
                <a:tc>
                  <a:txBody>
                    <a:bodyPr/>
                    <a:lstStyle/>
                    <a:p>
                      <a:pPr marL="0" marR="0" indent="0" algn="just" defTabSz="914400" rtl="0" latinLnBrk="0">
                        <a:lnSpc>
                          <a:spcPct val="107000"/>
                        </a:lnSpc>
                        <a:spcBef>
                          <a:spcPts val="0"/>
                        </a:spcBef>
                        <a:spcAft>
                          <a:spcPts val="720"/>
                        </a:spcAft>
                        <a:buClrTx/>
                        <a:buSzTx/>
                        <a:buFontTx/>
                        <a:buNone/>
                        <a:tabLst/>
                      </a:pPr>
                      <a:r>
                        <a:rPr lang="ru-RU" sz="1100" b="0" i="0" u="none" strike="noStrike" cap="none" spc="0" baseline="0" dirty="0">
                          <a:ln>
                            <a:noFill/>
                          </a:ln>
                          <a:solidFill>
                            <a:schemeClr val="tx1"/>
                          </a:solidFill>
                          <a:effectLst/>
                          <a:uFillTx/>
                          <a:latin typeface="PF Din Text Comp Pro Medium"/>
                          <a:ea typeface="Calibri" panose="020F0502020204030204" pitchFamily="34" charset="0"/>
                          <a:cs typeface="Times New Roman" panose="02020603050405020304" pitchFamily="18" charset="0"/>
                          <a:sym typeface="Calibri"/>
                        </a:rPr>
                        <a:t>4 февраля </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ru-RU" sz="1100" dirty="0" err="1">
                          <a:effectLst/>
                          <a:latin typeface="PF Din Text Comp Pro Medium"/>
                          <a:ea typeface="Calibri" panose="020F0502020204030204" pitchFamily="34" charset="0"/>
                          <a:cs typeface="Times New Roman" panose="02020603050405020304" pitchFamily="18" charset="0"/>
                        </a:rPr>
                        <a:t>Врио</a:t>
                      </a:r>
                      <a:r>
                        <a:rPr lang="ru-RU" sz="1100" dirty="0">
                          <a:effectLst/>
                          <a:latin typeface="PF Din Text Comp Pro Medium"/>
                          <a:ea typeface="Calibri" panose="020F0502020204030204" pitchFamily="34" charset="0"/>
                          <a:cs typeface="Times New Roman" panose="02020603050405020304" pitchFamily="18" charset="0"/>
                        </a:rPr>
                        <a:t> губернатора Астраханской области Сергей Морозов и генеральный директор МРСК Юга Борис </a:t>
                      </a:r>
                      <a:r>
                        <a:rPr lang="ru-RU" sz="1100" dirty="0" err="1">
                          <a:effectLst/>
                          <a:latin typeface="PF Din Text Comp Pro Medium"/>
                          <a:ea typeface="Calibri" panose="020F0502020204030204" pitchFamily="34" charset="0"/>
                          <a:cs typeface="Times New Roman" panose="02020603050405020304" pitchFamily="18" charset="0"/>
                        </a:rPr>
                        <a:t>Эбзеев</a:t>
                      </a:r>
                      <a:r>
                        <a:rPr lang="ru-RU" sz="1100" dirty="0">
                          <a:effectLst/>
                          <a:latin typeface="PF Din Text Comp Pro Medium"/>
                          <a:ea typeface="Calibri" panose="020F0502020204030204" pitchFamily="34" charset="0"/>
                          <a:cs typeface="Times New Roman" panose="02020603050405020304" pitchFamily="18" charset="0"/>
                        </a:rPr>
                        <a:t> обсудили планы модернизации и </a:t>
                      </a:r>
                      <a:r>
                        <a:rPr lang="ru-RU" sz="1100" dirty="0" err="1">
                          <a:effectLst/>
                          <a:latin typeface="PF Din Text Comp Pro Medium"/>
                          <a:ea typeface="Calibri" panose="020F0502020204030204" pitchFamily="34" charset="0"/>
                          <a:cs typeface="Times New Roman" panose="02020603050405020304" pitchFamily="18" charset="0"/>
                        </a:rPr>
                        <a:t>цифровизации</a:t>
                      </a:r>
                      <a:r>
                        <a:rPr lang="ru-RU" sz="1100" dirty="0">
                          <a:effectLst/>
                          <a:latin typeface="PF Din Text Comp Pro Medium"/>
                          <a:ea typeface="Calibri" panose="020F0502020204030204" pitchFamily="34" charset="0"/>
                          <a:cs typeface="Times New Roman" panose="02020603050405020304" pitchFamily="18" charset="0"/>
                        </a:rPr>
                        <a:t> электросетевого комплекса региона, вопросы взаимодействия по реализации проектов МРСК Юга. Также обсуждался вопрос долгосрочного тарифообразования. </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166740">
                <a:tc>
                  <a:txBody>
                    <a:bodyPr/>
                    <a:lstStyle/>
                    <a:p>
                      <a:pPr marL="0" marR="0" indent="0" algn="just" defTabSz="914400" rtl="0" latinLnBrk="0">
                        <a:lnSpc>
                          <a:spcPct val="107000"/>
                        </a:lnSpc>
                        <a:spcBef>
                          <a:spcPts val="0"/>
                        </a:spcBef>
                        <a:spcAft>
                          <a:spcPts val="720"/>
                        </a:spcAft>
                        <a:buClrTx/>
                        <a:buSzTx/>
                        <a:buFontTx/>
                        <a:buNone/>
                        <a:tabLst/>
                      </a:pPr>
                      <a:r>
                        <a:rPr lang="ru-RU" sz="1100" b="0" i="0" u="none" strike="noStrike" cap="none" spc="0" baseline="0" dirty="0">
                          <a:ln>
                            <a:noFill/>
                          </a:ln>
                          <a:solidFill>
                            <a:schemeClr val="tx1"/>
                          </a:solidFill>
                          <a:effectLst/>
                          <a:uFillTx/>
                          <a:latin typeface="PF Din Text Comp Pro Medium"/>
                          <a:ea typeface="Calibri" panose="020F0502020204030204" pitchFamily="34" charset="0"/>
                          <a:cs typeface="Times New Roman" panose="02020603050405020304" pitchFamily="18" charset="0"/>
                          <a:sym typeface="Calibri"/>
                        </a:rPr>
                        <a:t>15 февраля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just">
                        <a:lnSpc>
                          <a:spcPct val="100000"/>
                        </a:lnSpc>
                        <a:spcAft>
                          <a:spcPts val="0"/>
                        </a:spcAft>
                      </a:pPr>
                      <a:r>
                        <a:rPr lang="ru-RU" sz="1100" dirty="0">
                          <a:effectLst/>
                          <a:latin typeface="PF Din Text Comp Pro Medium"/>
                          <a:ea typeface="Calibri" panose="020F0502020204030204" pitchFamily="34" charset="0"/>
                          <a:cs typeface="Times New Roman" panose="02020603050405020304" pitchFamily="18" charset="0"/>
                        </a:rPr>
                        <a:t>На Российском инвестиционном форуме в Сочи МРСК Юга подписала соглашение с ДГТУ.</a:t>
                      </a:r>
                    </a:p>
                    <a:p>
                      <a:pPr algn="just">
                        <a:lnSpc>
                          <a:spcPct val="100000"/>
                        </a:lnSpc>
                        <a:spcAft>
                          <a:spcPts val="0"/>
                        </a:spcAft>
                      </a:pPr>
                      <a:r>
                        <a:rPr lang="ru-RU" sz="1100" dirty="0">
                          <a:effectLst/>
                          <a:latin typeface="PF Din Text Comp Pro Medium"/>
                          <a:ea typeface="Calibri" panose="020F0502020204030204" pitchFamily="34" charset="0"/>
                          <a:cs typeface="Times New Roman" panose="02020603050405020304" pitchFamily="18" charset="0"/>
                        </a:rPr>
                        <a:t>Данное соглашение о подготовке специалистов для реализации стратегической задачи по </a:t>
                      </a:r>
                      <a:r>
                        <a:rPr lang="ru-RU" sz="1100" dirty="0" err="1">
                          <a:effectLst/>
                          <a:latin typeface="PF Din Text Comp Pro Medium"/>
                          <a:ea typeface="Calibri" panose="020F0502020204030204" pitchFamily="34" charset="0"/>
                          <a:cs typeface="Times New Roman" panose="02020603050405020304" pitchFamily="18" charset="0"/>
                        </a:rPr>
                        <a:t>цифровизации</a:t>
                      </a:r>
                      <a:r>
                        <a:rPr lang="ru-RU" sz="1100" dirty="0">
                          <a:effectLst/>
                          <a:latin typeface="PF Din Text Comp Pro Medium"/>
                          <a:ea typeface="Calibri" panose="020F0502020204030204" pitchFamily="34" charset="0"/>
                          <a:cs typeface="Times New Roman" panose="02020603050405020304" pitchFamily="18" charset="0"/>
                        </a:rPr>
                        <a:t> энергетической отрасли.</a:t>
                      </a:r>
                    </a:p>
                    <a:p>
                      <a:pPr algn="just">
                        <a:lnSpc>
                          <a:spcPct val="100000"/>
                        </a:lnSpc>
                        <a:spcAft>
                          <a:spcPts val="0"/>
                        </a:spcAft>
                      </a:pPr>
                      <a:r>
                        <a:rPr lang="ru-RU" sz="1100" dirty="0">
                          <a:effectLst/>
                          <a:latin typeface="PF Din Text Comp Pro Medium"/>
                          <a:ea typeface="Calibri" panose="020F0502020204030204" pitchFamily="34" charset="0"/>
                          <a:cs typeface="Times New Roman" panose="02020603050405020304" pitchFamily="18" charset="0"/>
                        </a:rPr>
                        <a:t>Также Борис </a:t>
                      </a:r>
                      <a:r>
                        <a:rPr lang="ru-RU" sz="1100" dirty="0" err="1">
                          <a:effectLst/>
                          <a:latin typeface="PF Din Text Comp Pro Medium"/>
                          <a:ea typeface="Calibri" panose="020F0502020204030204" pitchFamily="34" charset="0"/>
                          <a:cs typeface="Times New Roman" panose="02020603050405020304" pitchFamily="18" charset="0"/>
                        </a:rPr>
                        <a:t>Эбзеев</a:t>
                      </a:r>
                      <a:r>
                        <a:rPr lang="ru-RU" sz="1100" dirty="0">
                          <a:effectLst/>
                          <a:latin typeface="PF Din Text Comp Pro Medium"/>
                          <a:ea typeface="Calibri" panose="020F0502020204030204" pitchFamily="34" charset="0"/>
                          <a:cs typeface="Times New Roman" panose="02020603050405020304" pitchFamily="18" charset="0"/>
                        </a:rPr>
                        <a:t> обсудил с губернатором Волгоградской области Андреем </a:t>
                      </a:r>
                      <a:r>
                        <a:rPr lang="ru-RU" sz="1100" dirty="0" err="1">
                          <a:effectLst/>
                          <a:latin typeface="PF Din Text Comp Pro Medium"/>
                          <a:ea typeface="Calibri" panose="020F0502020204030204" pitchFamily="34" charset="0"/>
                          <a:cs typeface="Times New Roman" panose="02020603050405020304" pitchFamily="18" charset="0"/>
                        </a:rPr>
                        <a:t>Бочаровым</a:t>
                      </a:r>
                      <a:r>
                        <a:rPr lang="ru-RU" sz="1100" dirty="0">
                          <a:effectLst/>
                          <a:latin typeface="PF Din Text Comp Pro Medium"/>
                          <a:ea typeface="Calibri" panose="020F0502020204030204" pitchFamily="34" charset="0"/>
                          <a:cs typeface="Times New Roman" panose="02020603050405020304" pitchFamily="18" charset="0"/>
                        </a:rPr>
                        <a:t> параметры долгосрочного тарифного регулирования и необходимость формирования стабильной регуляторной базы, дальнейшее развитие </a:t>
                      </a:r>
                      <a:r>
                        <a:rPr lang="ru-RU" sz="1100" dirty="0" err="1">
                          <a:effectLst/>
                          <a:latin typeface="PF Din Text Comp Pro Medium"/>
                          <a:ea typeface="Calibri" panose="020F0502020204030204" pitchFamily="34" charset="0"/>
                          <a:cs typeface="Times New Roman" panose="02020603050405020304" pitchFamily="18" charset="0"/>
                        </a:rPr>
                        <a:t>энергокомплекса</a:t>
                      </a:r>
                      <a:r>
                        <a:rPr lang="ru-RU" sz="1100" dirty="0">
                          <a:effectLst/>
                          <a:latin typeface="PF Din Text Comp Pro Medium"/>
                          <a:ea typeface="Calibri" panose="020F0502020204030204" pitchFamily="34" charset="0"/>
                          <a:cs typeface="Times New Roman" panose="02020603050405020304" pitchFamily="18" charset="0"/>
                        </a:rPr>
                        <a:t> региона. Центральной темой всех деловых мероприятий группы компаний «Россети» стала </a:t>
                      </a:r>
                      <a:r>
                        <a:rPr lang="ru-RU" sz="1100" dirty="0" err="1">
                          <a:effectLst/>
                          <a:latin typeface="PF Din Text Comp Pro Medium"/>
                          <a:ea typeface="Calibri" panose="020F0502020204030204" pitchFamily="34" charset="0"/>
                          <a:cs typeface="Times New Roman" panose="02020603050405020304" pitchFamily="18" charset="0"/>
                        </a:rPr>
                        <a:t>цифровизация</a:t>
                      </a:r>
                      <a:r>
                        <a:rPr lang="ru-RU" sz="1100" dirty="0">
                          <a:effectLst/>
                          <a:latin typeface="PF Din Text Comp Pro Medium"/>
                          <a:ea typeface="Calibri" panose="020F0502020204030204" pitchFamily="34" charset="0"/>
                          <a:cs typeface="Times New Roman" panose="02020603050405020304" pitchFamily="18" charset="0"/>
                        </a:rPr>
                        <a:t> электросетевого комплекса.</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5"/>
                  </a:ext>
                </a:extLst>
              </a:tr>
              <a:tr h="869225">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mp Pro Medium"/>
                          <a:ea typeface="Calibri" panose="020F0502020204030204" pitchFamily="34" charset="0"/>
                          <a:cs typeface="Times New Roman" panose="02020603050405020304" pitchFamily="18" charset="0"/>
                          <a:sym typeface="Calibri"/>
                        </a:rPr>
                        <a:t>18 февраля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ru-RU" sz="1100" dirty="0">
                          <a:effectLst/>
                          <a:latin typeface="PF Din Text Comp Pro Medium"/>
                          <a:ea typeface="Calibri" panose="020F0502020204030204" pitchFamily="34" charset="0"/>
                          <a:cs typeface="Times New Roman" panose="02020603050405020304" pitchFamily="18" charset="0"/>
                        </a:rPr>
                        <a:t>187 молодых специалистов ПАО «МРСК Юга» воспользовались в прошлом году корпоративной поддержкой - компенсацией процентов по ипотечным договорам. Сумма компенсации ипотечных процентов составила около 10 млн рублей. </a:t>
                      </a:r>
                      <a:r>
                        <a:rPr lang="ru-RU" sz="1100" dirty="0" smtClean="0">
                          <a:effectLst/>
                          <a:latin typeface="PF Din Text Comp Pro Medium"/>
                          <a:ea typeface="Calibri" panose="020F0502020204030204" pitchFamily="34" charset="0"/>
                          <a:cs typeface="Times New Roman" panose="02020603050405020304" pitchFamily="18" charset="0"/>
                        </a:rPr>
                        <a:t>Получателями </a:t>
                      </a:r>
                      <a:r>
                        <a:rPr lang="ru-RU" sz="1100" dirty="0">
                          <a:effectLst/>
                          <a:latin typeface="PF Din Text Comp Pro Medium"/>
                          <a:ea typeface="Calibri" panose="020F0502020204030204" pitchFamily="34" charset="0"/>
                          <a:cs typeface="Times New Roman" panose="02020603050405020304" pitchFamily="18" charset="0"/>
                        </a:rPr>
                        <a:t>стали молодые специалисты - электромонтеры, электрослесари, мастера, диспетчеры производственных отделений ростовского, волгоградского, астраханского и калмыцкого филиалов МРСК Юга.</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1805890"/>
                  </a:ext>
                </a:extLst>
              </a:tr>
            </a:tbl>
          </a:graphicData>
        </a:graphic>
      </p:graphicFrame>
    </p:spTree>
    <p:extLst>
      <p:ext uri="{BB962C8B-B14F-4D97-AF65-F5344CB8AC3E}">
        <p14:creationId xmlns:p14="http://schemas.microsoft.com/office/powerpoint/2010/main" val="2243107542"/>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40</a:t>
            </a:fld>
            <a:endParaRPr lang="ru-RU"/>
          </a:p>
        </p:txBody>
      </p:sp>
      <p:sp>
        <p:nvSpPr>
          <p:cNvPr id="4" name="Заголовок 3"/>
          <p:cNvSpPr>
            <a:spLocks noGrp="1"/>
          </p:cNvSpPr>
          <p:nvPr>
            <p:ph type="title"/>
          </p:nvPr>
        </p:nvSpPr>
        <p:spPr>
          <a:xfrm>
            <a:off x="893049" y="3530591"/>
            <a:ext cx="6040313" cy="460296"/>
          </a:xfrm>
        </p:spPr>
        <p:txBody>
          <a:bodyPr/>
          <a:lstStyle/>
          <a:p>
            <a:r>
              <a:rPr lang="ru-RU" dirty="0" smtClean="0"/>
              <a:t>ОСНОВНЫЕ ПОКАЗАТЕЛИ ТРАНСПОРТА ЭЛЕКТРИЧЕСКОЙ ЭНЕРГИИ</a:t>
            </a:r>
            <a:endParaRPr lang="ru-RU" dirty="0"/>
          </a:p>
        </p:txBody>
      </p:sp>
    </p:spTree>
    <p:extLst>
      <p:ext uri="{BB962C8B-B14F-4D97-AF65-F5344CB8AC3E}">
        <p14:creationId xmlns:p14="http://schemas.microsoft.com/office/powerpoint/2010/main" val="3122113348"/>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41</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ОСНОВНЫЕ ПОКАЗАТЕЛИ ТРАНСПОРТА ЭЛЕКТРОЭНЕРГИИ</a:t>
            </a:r>
            <a:endParaRPr lang="ru-RU" dirty="0"/>
          </a:p>
        </p:txBody>
      </p:sp>
      <p:sp>
        <p:nvSpPr>
          <p:cNvPr id="5" name="Rectangle 5"/>
          <p:cNvSpPr>
            <a:spLocks noChangeArrowheads="1"/>
          </p:cNvSpPr>
          <p:nvPr/>
        </p:nvSpPr>
        <p:spPr bwMode="auto">
          <a:xfrm>
            <a:off x="899592" y="1196752"/>
            <a:ext cx="80107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800">
              <a:spcBef>
                <a:spcPct val="0"/>
              </a:spcBef>
              <a:buNone/>
            </a:pPr>
            <a:r>
              <a:rPr lang="ru-RU" altLang="ru-RU" sz="1200" dirty="0">
                <a:latin typeface="PF Din Text Cond Pro Light"/>
                <a:cs typeface="Times New Roman" panose="02020603050405020304" pitchFamily="18" charset="0"/>
              </a:rPr>
              <a:t>Данные об оказании услуг по передаче </a:t>
            </a:r>
            <a:r>
              <a:rPr lang="en-US" altLang="ru-RU" sz="1200" dirty="0" err="1">
                <a:latin typeface="PF Din Text Cond Pro Light"/>
                <a:cs typeface="Times New Roman" panose="02020603050405020304" pitchFamily="18" charset="0"/>
              </a:rPr>
              <a:t>электрической</a:t>
            </a:r>
            <a:r>
              <a:rPr lang="en-US" altLang="ru-RU" sz="1200" dirty="0">
                <a:latin typeface="PF Din Text Cond Pro Light"/>
                <a:cs typeface="Times New Roman" panose="02020603050405020304" pitchFamily="18" charset="0"/>
              </a:rPr>
              <a:t> </a:t>
            </a:r>
            <a:r>
              <a:rPr lang="ru-RU" altLang="ru-RU" sz="1200" dirty="0">
                <a:latin typeface="PF Din Text Cond Pro Light"/>
                <a:cs typeface="Times New Roman" panose="02020603050405020304" pitchFamily="18" charset="0"/>
              </a:rPr>
              <a:t> </a:t>
            </a:r>
            <a:r>
              <a:rPr lang="en-US" altLang="ru-RU" sz="1200" dirty="0" err="1">
                <a:latin typeface="PF Din Text Cond Pro Light"/>
                <a:cs typeface="Times New Roman" panose="02020603050405020304" pitchFamily="18" charset="0"/>
              </a:rPr>
              <a:t>энергии</a:t>
            </a:r>
            <a:r>
              <a:rPr lang="en-US" altLang="ru-RU" sz="1200" dirty="0">
                <a:latin typeface="PF Din Text Cond Pro Light"/>
                <a:cs typeface="Times New Roman" panose="02020603050405020304" pitchFamily="18" charset="0"/>
              </a:rPr>
              <a:t> </a:t>
            </a:r>
            <a:r>
              <a:rPr lang="ru-RU" altLang="ru-RU" sz="1200" dirty="0">
                <a:latin typeface="PF Din Text Cond Pro Light"/>
                <a:cs typeface="Times New Roman" panose="02020603050405020304" pitchFamily="18" charset="0"/>
              </a:rPr>
              <a:t>(транспорта электроэнергии</a:t>
            </a:r>
            <a:r>
              <a:rPr lang="ru-RU" altLang="ru-RU" sz="1200" dirty="0" smtClean="0">
                <a:latin typeface="PF Din Text Cond Pro Light"/>
                <a:cs typeface="Times New Roman" panose="02020603050405020304" pitchFamily="18" charset="0"/>
              </a:rPr>
              <a:t>)</a:t>
            </a:r>
          </a:p>
          <a:p>
            <a:pPr algn="ctr" defTabSz="685800">
              <a:spcBef>
                <a:spcPct val="0"/>
              </a:spcBef>
              <a:buNone/>
            </a:pPr>
            <a:r>
              <a:rPr lang="ru-RU" altLang="ru-RU" sz="1200" dirty="0" smtClean="0">
                <a:latin typeface="PF Din Text Cond Pro Light"/>
                <a:cs typeface="Times New Roman" panose="02020603050405020304" pitchFamily="18" charset="0"/>
              </a:rPr>
              <a:t>по </a:t>
            </a:r>
            <a:r>
              <a:rPr lang="en-US" altLang="ru-RU" sz="1200" dirty="0" err="1">
                <a:latin typeface="PF Din Text Cond Pro Light"/>
                <a:cs typeface="Times New Roman" panose="02020603050405020304" pitchFamily="18" charset="0"/>
              </a:rPr>
              <a:t>электрически</a:t>
            </a:r>
            <a:r>
              <a:rPr lang="ru-RU" altLang="ru-RU" sz="1200" dirty="0">
                <a:latin typeface="PF Din Text Cond Pro Light"/>
                <a:cs typeface="Times New Roman" panose="02020603050405020304" pitchFamily="18" charset="0"/>
              </a:rPr>
              <a:t>м</a:t>
            </a:r>
            <a:r>
              <a:rPr lang="en-US" altLang="ru-RU" sz="1200" dirty="0">
                <a:latin typeface="PF Din Text Cond Pro Light"/>
                <a:cs typeface="Times New Roman" panose="02020603050405020304" pitchFamily="18" charset="0"/>
              </a:rPr>
              <a:t> </a:t>
            </a:r>
            <a:r>
              <a:rPr lang="en-US" altLang="ru-RU" sz="1200" dirty="0" err="1">
                <a:latin typeface="PF Din Text Cond Pro Light"/>
                <a:cs typeface="Times New Roman" panose="02020603050405020304" pitchFamily="18" charset="0"/>
              </a:rPr>
              <a:t>сет</a:t>
            </a:r>
            <a:r>
              <a:rPr lang="ru-RU" altLang="ru-RU" sz="1200" dirty="0">
                <a:latin typeface="PF Din Text Cond Pro Light"/>
                <a:cs typeface="Times New Roman" panose="02020603050405020304" pitchFamily="18" charset="0"/>
              </a:rPr>
              <a:t>ям</a:t>
            </a:r>
            <a:r>
              <a:rPr lang="en-US" altLang="ru-RU" sz="1200" dirty="0">
                <a:latin typeface="PF Din Text Cond Pro Light"/>
                <a:cs typeface="Times New Roman" panose="02020603050405020304" pitchFamily="18" charset="0"/>
              </a:rPr>
              <a:t> </a:t>
            </a:r>
            <a:r>
              <a:rPr lang="ru-RU" altLang="ru-RU" sz="1200" dirty="0">
                <a:latin typeface="PF Din Text Cond Pro Light"/>
                <a:cs typeface="Times New Roman" panose="02020603050405020304" pitchFamily="18" charset="0"/>
              </a:rPr>
              <a:t>ПАО «МРСК Юга»  за </a:t>
            </a:r>
            <a:r>
              <a:rPr lang="ru-RU" altLang="ru-RU" sz="1200" dirty="0" smtClean="0">
                <a:latin typeface="PF Din Text Cond Pro Light"/>
                <a:cs typeface="Times New Roman" panose="02020603050405020304" pitchFamily="18" charset="0"/>
              </a:rPr>
              <a:t>9 месяцев 2019 года</a:t>
            </a:r>
            <a:endParaRPr lang="ru-RU" altLang="ru-RU" sz="1200" dirty="0">
              <a:latin typeface="PF Din Text Cond Pro Light"/>
              <a:cs typeface="Times New Roman" panose="02020603050405020304" pitchFamily="18" charset="0"/>
            </a:endParaRPr>
          </a:p>
        </p:txBody>
      </p:sp>
      <p:graphicFrame>
        <p:nvGraphicFramePr>
          <p:cNvPr id="4" name="Таблица 3"/>
          <p:cNvGraphicFramePr>
            <a:graphicFrameLocks noGrp="1"/>
          </p:cNvGraphicFramePr>
          <p:nvPr>
            <p:extLst/>
          </p:nvPr>
        </p:nvGraphicFramePr>
        <p:xfrm>
          <a:off x="492366" y="1828802"/>
          <a:ext cx="3627457" cy="4224284"/>
        </p:xfrm>
        <a:graphic>
          <a:graphicData uri="http://schemas.openxmlformats.org/drawingml/2006/table">
            <a:tbl>
              <a:tblPr/>
              <a:tblGrid>
                <a:gridCol w="802414">
                  <a:extLst>
                    <a:ext uri="{9D8B030D-6E8A-4147-A177-3AD203B41FA5}">
                      <a16:colId xmlns:a16="http://schemas.microsoft.com/office/drawing/2014/main" val="2178958018"/>
                    </a:ext>
                  </a:extLst>
                </a:gridCol>
                <a:gridCol w="634504">
                  <a:extLst>
                    <a:ext uri="{9D8B030D-6E8A-4147-A177-3AD203B41FA5}">
                      <a16:colId xmlns:a16="http://schemas.microsoft.com/office/drawing/2014/main" val="2667912363"/>
                    </a:ext>
                  </a:extLst>
                </a:gridCol>
                <a:gridCol w="721932">
                  <a:extLst>
                    <a:ext uri="{9D8B030D-6E8A-4147-A177-3AD203B41FA5}">
                      <a16:colId xmlns:a16="http://schemas.microsoft.com/office/drawing/2014/main" val="344343842"/>
                    </a:ext>
                  </a:extLst>
                </a:gridCol>
                <a:gridCol w="748989">
                  <a:extLst>
                    <a:ext uri="{9D8B030D-6E8A-4147-A177-3AD203B41FA5}">
                      <a16:colId xmlns:a16="http://schemas.microsoft.com/office/drawing/2014/main" val="83381795"/>
                    </a:ext>
                  </a:extLst>
                </a:gridCol>
                <a:gridCol w="719618">
                  <a:extLst>
                    <a:ext uri="{9D8B030D-6E8A-4147-A177-3AD203B41FA5}">
                      <a16:colId xmlns:a16="http://schemas.microsoft.com/office/drawing/2014/main" val="501205642"/>
                    </a:ext>
                  </a:extLst>
                </a:gridCol>
              </a:tblGrid>
              <a:tr h="658963">
                <a:tc rowSpan="2">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normalizeH="0" baseline="0" dirty="0" smtClean="0">
                          <a:ln>
                            <a:noFill/>
                          </a:ln>
                          <a:solidFill>
                            <a:schemeClr val="bg1"/>
                          </a:solidFill>
                          <a:effectLst/>
                          <a:latin typeface="PF Din Text Cond Pro Light"/>
                          <a:cs typeface="Times New Roman" pitchFamily="18" charset="0"/>
                        </a:rPr>
                        <a:t>Филиалы ПАО «МРСК Юга» </a:t>
                      </a:r>
                      <a:endParaRPr kumimoji="0" lang="ru-RU" sz="900" b="0" i="0" u="none" strike="noStrike" cap="none" normalizeH="0" baseline="0" dirty="0" smtClean="0">
                        <a:ln>
                          <a:noFill/>
                        </a:ln>
                        <a:solidFill>
                          <a:schemeClr val="bg1"/>
                        </a:solidFill>
                        <a:effectLst/>
                        <a:latin typeface="PF Din Text Cond Pro Light"/>
                        <a:cs typeface="Times New Roman" pitchFamily="18" charset="0"/>
                      </a:endParaRPr>
                    </a:p>
                  </a:txBody>
                  <a:tcPr marL="34296" marR="3429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none" w="med" len="med"/>
                    </a:lnT>
                    <a:lnB w="12700" cap="flat" cmpd="sng" algn="ctr">
                      <a:noFill/>
                      <a:prstDash val="solid"/>
                      <a:round/>
                      <a:headEnd type="none" w="med" len="med"/>
                      <a:tailEnd type="triangl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normalizeH="0" baseline="0" dirty="0" smtClean="0">
                          <a:ln>
                            <a:noFill/>
                          </a:ln>
                          <a:solidFill>
                            <a:schemeClr val="bg1"/>
                          </a:solidFill>
                          <a:effectLst/>
                          <a:latin typeface="PF Din Text Cond Pro Light"/>
                          <a:cs typeface="Times New Roman" pitchFamily="18" charset="0"/>
                        </a:rPr>
                        <a:t>Отпуск в сеть, факт</a:t>
                      </a:r>
                      <a:endParaRPr kumimoji="0" lang="ru-RU" sz="900" b="0" i="0" u="none" strike="noStrike" cap="none" normalizeH="0" baseline="0" dirty="0" smtClean="0">
                        <a:ln>
                          <a:noFill/>
                        </a:ln>
                        <a:solidFill>
                          <a:schemeClr val="bg1"/>
                        </a:solidFill>
                        <a:effectLst/>
                        <a:latin typeface="PF Din Text Cond Pro Light"/>
                        <a:cs typeface="Times New Roman" pitchFamily="18" charset="0"/>
                      </a:endParaRPr>
                    </a:p>
                  </a:txBody>
                  <a:tcPr marL="34296" marR="34296"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none" w="med" len="med"/>
                    </a:lnT>
                    <a:lnB w="12700" cap="flat" cmpd="sng" algn="ctr">
                      <a:noFill/>
                      <a:prstDash val="solid"/>
                      <a:round/>
                      <a:headEnd type="none" w="med" len="med"/>
                      <a:tailEnd type="triangl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normalizeH="0" baseline="0" dirty="0" smtClean="0">
                          <a:ln>
                            <a:noFill/>
                          </a:ln>
                          <a:solidFill>
                            <a:schemeClr val="bg1"/>
                          </a:solidFill>
                          <a:effectLst/>
                          <a:latin typeface="PF Din Text Cond Pro Light"/>
                          <a:cs typeface="Times New Roman" pitchFamily="18" charset="0"/>
                        </a:rPr>
                        <a:t>Полезный отпуск,  факт</a:t>
                      </a:r>
                      <a:endParaRPr kumimoji="0" lang="ru-RU" sz="900" b="0" i="0" u="none" strike="noStrike" cap="none" normalizeH="0" baseline="0" dirty="0" smtClean="0">
                        <a:ln>
                          <a:noFill/>
                        </a:ln>
                        <a:solidFill>
                          <a:schemeClr val="bg1"/>
                        </a:solidFill>
                        <a:effectLst/>
                        <a:latin typeface="PF Din Text Cond Pro Light"/>
                        <a:cs typeface="Times New Roman" pitchFamily="18" charset="0"/>
                      </a:endParaRPr>
                    </a:p>
                  </a:txBody>
                  <a:tcPr marL="34296" marR="34296"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none" w="med" len="med"/>
                    </a:lnT>
                    <a:lnB w="12700" cap="flat" cmpd="sng" algn="ctr">
                      <a:noFill/>
                      <a:prstDash val="solid"/>
                      <a:round/>
                      <a:headEnd type="none" w="med" len="med"/>
                      <a:tailEnd type="triangle" w="med" len="med"/>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normalizeH="0" baseline="0" dirty="0" smtClean="0">
                          <a:ln>
                            <a:noFill/>
                          </a:ln>
                          <a:solidFill>
                            <a:schemeClr val="bg1"/>
                          </a:solidFill>
                          <a:effectLst/>
                          <a:latin typeface="PF Din Text Cond Pro Light"/>
                          <a:cs typeface="Times New Roman" pitchFamily="18" charset="0"/>
                        </a:rPr>
                        <a:t>Общие потери,  факт</a:t>
                      </a:r>
                      <a:endParaRPr kumimoji="0" lang="ru-RU" sz="900" b="0" i="0" u="none" strike="noStrike" cap="none" normalizeH="0" baseline="0" dirty="0" smtClean="0">
                        <a:ln>
                          <a:noFill/>
                        </a:ln>
                        <a:solidFill>
                          <a:schemeClr val="bg1"/>
                        </a:solidFill>
                        <a:effectLst/>
                        <a:latin typeface="PF Din Text Cond Pro Light"/>
                        <a:cs typeface="Times New Roman" pitchFamily="18" charset="0"/>
                      </a:endParaRPr>
                    </a:p>
                  </a:txBody>
                  <a:tcPr marL="34296" marR="34296"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triangle" w="med" len="med"/>
                    </a:lnB>
                    <a:lnTlToBr>
                      <a:noFill/>
                    </a:lnTlToBr>
                    <a:lnBlToTr>
                      <a:noFill/>
                    </a:lnBlToTr>
                    <a:solidFill>
                      <a:schemeClr val="tx2"/>
                    </a:solidFill>
                  </a:tcPr>
                </a:tc>
                <a:tc hMerge="1">
                  <a:txBody>
                    <a:bodyPr/>
                    <a:lstStyle/>
                    <a:p>
                      <a:endParaRPr lang="ru-RU"/>
                    </a:p>
                  </a:txBody>
                  <a:tcPr/>
                </a:tc>
                <a:extLst>
                  <a:ext uri="{0D108BD9-81ED-4DB2-BD59-A6C34878D82A}">
                    <a16:rowId xmlns:a16="http://schemas.microsoft.com/office/drawing/2014/main" val="2852248433"/>
                  </a:ext>
                </a:extLst>
              </a:tr>
              <a:tr h="548511">
                <a:tc vMerge="1">
                  <a:txBody>
                    <a:bodyPr/>
                    <a:lstStyle/>
                    <a:p>
                      <a:endParaRPr lang="ru-RU"/>
                    </a:p>
                  </a:txBody>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м</a:t>
                      </a:r>
                      <a:r>
                        <a:rPr kumimoji="0" lang="ru-RU" sz="900" b="0"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лн. </a:t>
                      </a:r>
                      <a:r>
                        <a:rPr kumimoji="0" lang="ru-RU" sz="900" b="0" i="0" u="none" strike="noStrike" cap="none" spc="0" normalizeH="0" baseline="0" dirty="0" err="1" smtClean="0">
                          <a:ln>
                            <a:noFill/>
                          </a:ln>
                          <a:solidFill>
                            <a:schemeClr val="bg1"/>
                          </a:solidFill>
                          <a:effectLst/>
                          <a:uFillTx/>
                          <a:latin typeface="PF Din Text Cond Pro Light"/>
                          <a:ea typeface="+mn-ea"/>
                          <a:cs typeface="Times New Roman" pitchFamily="18" charset="0"/>
                          <a:sym typeface="Calibri"/>
                        </a:rPr>
                        <a:t>кВтч</a:t>
                      </a:r>
                      <a:endParaRPr kumimoji="0" lang="ru-RU" sz="900" b="0"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endParaRPr>
                    </a:p>
                  </a:txBody>
                  <a:tcPr marL="34296" marR="34296"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0"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млн. </a:t>
                      </a:r>
                      <a:r>
                        <a:rPr kumimoji="0" lang="ru-RU" sz="900" b="0" i="0" u="none" strike="noStrike" cap="none" spc="0" normalizeH="0" baseline="0" dirty="0" err="1" smtClean="0">
                          <a:ln>
                            <a:noFill/>
                          </a:ln>
                          <a:solidFill>
                            <a:schemeClr val="bg1"/>
                          </a:solidFill>
                          <a:effectLst/>
                          <a:uFillTx/>
                          <a:latin typeface="PF Din Text Cond Pro Light"/>
                          <a:ea typeface="+mn-ea"/>
                          <a:cs typeface="Times New Roman" pitchFamily="18" charset="0"/>
                          <a:sym typeface="Calibri"/>
                        </a:rPr>
                        <a:t>кВтч</a:t>
                      </a:r>
                      <a:endParaRPr kumimoji="0" lang="ru-RU" sz="900" b="0"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endParaRPr>
                    </a:p>
                  </a:txBody>
                  <a:tcPr marL="34296" marR="34296"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млн. </a:t>
                      </a:r>
                      <a:r>
                        <a:rPr kumimoji="0" lang="ru-RU" sz="900" b="1" i="0" u="none" strike="noStrike" cap="none" spc="0" normalizeH="0" baseline="0" dirty="0" err="1" smtClean="0">
                          <a:ln>
                            <a:noFill/>
                          </a:ln>
                          <a:solidFill>
                            <a:schemeClr val="bg1"/>
                          </a:solidFill>
                          <a:effectLst/>
                          <a:uFillTx/>
                          <a:latin typeface="PF Din Text Cond Pro Light"/>
                          <a:ea typeface="+mn-ea"/>
                          <a:cs typeface="Times New Roman" pitchFamily="18" charset="0"/>
                          <a:sym typeface="Calibri"/>
                        </a:rPr>
                        <a:t>кВтч</a:t>
                      </a:r>
                      <a:endPar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endParaRPr>
                    </a:p>
                  </a:txBody>
                  <a:tcPr marL="34296" marR="34296"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a:t>
                      </a:r>
                    </a:p>
                  </a:txBody>
                  <a:tcPr marL="34296" marR="34296"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solidFill>
                  </a:tcPr>
                </a:tc>
                <a:extLst>
                  <a:ext uri="{0D108BD9-81ED-4DB2-BD59-A6C34878D82A}">
                    <a16:rowId xmlns:a16="http://schemas.microsoft.com/office/drawing/2014/main" val="4228296468"/>
                  </a:ext>
                </a:extLst>
              </a:tr>
              <a:tr h="548511">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«Астрахань-</a:t>
                      </a:r>
                      <a:r>
                        <a:rPr kumimoji="0" lang="ru-RU" sz="900" b="1"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энерго</a:t>
                      </a: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p>
                  </a:txBody>
                  <a:tcPr marL="34296" marR="34296"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2 </a:t>
                      </a: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452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2 </a:t>
                      </a: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060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391   </a:t>
                      </a:r>
                      <a:endPar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15,97</a:t>
                      </a:r>
                      <a:endPar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3331765064"/>
                  </a:ext>
                </a:extLst>
              </a:tr>
              <a:tr h="548511">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«Волгоград-</a:t>
                      </a:r>
                      <a:r>
                        <a:rPr kumimoji="0" lang="ru-RU" sz="900" b="1"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энерго</a:t>
                      </a: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p>
                  </a:txBody>
                  <a:tcPr marL="34296" marR="34296"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no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6 </a:t>
                      </a: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410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no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5 </a:t>
                      </a: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964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no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446   </a:t>
                      </a:r>
                      <a:endPar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no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6,96</a:t>
                      </a:r>
                      <a:endPar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3493232334"/>
                  </a:ext>
                </a:extLst>
              </a:tr>
              <a:tr h="548511">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r>
                        <a:rPr kumimoji="0" lang="ru-RU" sz="900" b="1"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Калмэнер-го</a:t>
                      </a: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p>
                  </a:txBody>
                  <a:tcPr marL="34296" marR="34296"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552   </a:t>
                      </a:r>
                      <a:endPar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452   </a:t>
                      </a:r>
                      <a:endPar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100   </a:t>
                      </a:r>
                      <a:endPar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18,17</a:t>
                      </a:r>
                      <a:endPar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3318561811"/>
                  </a:ext>
                </a:extLst>
              </a:tr>
              <a:tr h="548511">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«Ростов-</a:t>
                      </a:r>
                      <a:r>
                        <a:rPr kumimoji="0" lang="ru-RU" sz="900" b="1"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энерго</a:t>
                      </a: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p>
                  </a:txBody>
                  <a:tcPr marL="34296" marR="34296"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no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9 </a:t>
                      </a: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745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no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9 </a:t>
                      </a: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016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no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730   </a:t>
                      </a:r>
                      <a:endPar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no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7,49</a:t>
                      </a:r>
                      <a:endPar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2282360656"/>
                  </a:ext>
                </a:extLst>
              </a:tr>
              <a:tr h="822766">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Итого по ПАО «МРСК Юга»</a:t>
                      </a:r>
                    </a:p>
                  </a:txBody>
                  <a:tcPr marL="34296" marR="34296"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19 </a:t>
                      </a:r>
                      <a:r>
                        <a:rPr kumimoji="0" lang="ru-RU" sz="900" b="1"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160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17 </a:t>
                      </a:r>
                      <a:r>
                        <a:rPr kumimoji="0" lang="ru-RU" sz="900" b="1"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492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 </a:t>
                      </a:r>
                      <a:r>
                        <a:rPr kumimoji="0" lang="ru-RU" sz="900" b="1"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668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8,71</a:t>
                      </a:r>
                      <a:endParaRPr kumimoji="0" lang="ru-RU" sz="900" b="1"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2194815353"/>
                  </a:ext>
                </a:extLst>
              </a:tr>
            </a:tbl>
          </a:graphicData>
        </a:graphic>
      </p:graphicFrame>
      <p:graphicFrame>
        <p:nvGraphicFramePr>
          <p:cNvPr id="7" name="Таблица 6"/>
          <p:cNvGraphicFramePr>
            <a:graphicFrameLocks noGrp="1"/>
          </p:cNvGraphicFramePr>
          <p:nvPr>
            <p:extLst/>
          </p:nvPr>
        </p:nvGraphicFramePr>
        <p:xfrm>
          <a:off x="4330839" y="1828801"/>
          <a:ext cx="4491976" cy="4489448"/>
        </p:xfrm>
        <a:graphic>
          <a:graphicData uri="http://schemas.openxmlformats.org/drawingml/2006/table">
            <a:tbl>
              <a:tblPr/>
              <a:tblGrid>
                <a:gridCol w="326306">
                  <a:extLst>
                    <a:ext uri="{9D8B030D-6E8A-4147-A177-3AD203B41FA5}">
                      <a16:colId xmlns:a16="http://schemas.microsoft.com/office/drawing/2014/main" val="4019810237"/>
                    </a:ext>
                  </a:extLst>
                </a:gridCol>
                <a:gridCol w="1264346">
                  <a:extLst>
                    <a:ext uri="{9D8B030D-6E8A-4147-A177-3AD203B41FA5}">
                      <a16:colId xmlns:a16="http://schemas.microsoft.com/office/drawing/2014/main" val="641391930"/>
                    </a:ext>
                  </a:extLst>
                </a:gridCol>
                <a:gridCol w="725958">
                  <a:extLst>
                    <a:ext uri="{9D8B030D-6E8A-4147-A177-3AD203B41FA5}">
                      <a16:colId xmlns:a16="http://schemas.microsoft.com/office/drawing/2014/main" val="2311951996"/>
                    </a:ext>
                  </a:extLst>
                </a:gridCol>
                <a:gridCol w="631685">
                  <a:extLst>
                    <a:ext uri="{9D8B030D-6E8A-4147-A177-3AD203B41FA5}">
                      <a16:colId xmlns:a16="http://schemas.microsoft.com/office/drawing/2014/main" val="3429611421"/>
                    </a:ext>
                  </a:extLst>
                </a:gridCol>
                <a:gridCol w="712219">
                  <a:extLst>
                    <a:ext uri="{9D8B030D-6E8A-4147-A177-3AD203B41FA5}">
                      <a16:colId xmlns:a16="http://schemas.microsoft.com/office/drawing/2014/main" val="2662449902"/>
                    </a:ext>
                  </a:extLst>
                </a:gridCol>
                <a:gridCol w="831462">
                  <a:extLst>
                    <a:ext uri="{9D8B030D-6E8A-4147-A177-3AD203B41FA5}">
                      <a16:colId xmlns:a16="http://schemas.microsoft.com/office/drawing/2014/main" val="1515205654"/>
                    </a:ext>
                  </a:extLst>
                </a:gridCol>
              </a:tblGrid>
              <a:tr h="440258">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 </a:t>
                      </a:r>
                      <a:r>
                        <a:rPr kumimoji="0" lang="ru-RU" sz="900" b="1" i="0" u="none" strike="noStrike" cap="none" spc="0" normalizeH="0" baseline="0" dirty="0" err="1" smtClean="0">
                          <a:ln>
                            <a:noFill/>
                          </a:ln>
                          <a:solidFill>
                            <a:schemeClr val="bg1"/>
                          </a:solidFill>
                          <a:effectLst/>
                          <a:uFillTx/>
                          <a:latin typeface="PF Din Text Cond Pro Light"/>
                          <a:ea typeface="+mn-ea"/>
                          <a:cs typeface="Times New Roman" pitchFamily="18" charset="0"/>
                          <a:sym typeface="Calibri"/>
                        </a:rPr>
                        <a:t>пп</a:t>
                      </a:r>
                      <a:endPar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endParaRPr>
                    </a:p>
                  </a:txBody>
                  <a:tcPr marL="51454" marR="5145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none" w="med" len="med"/>
                    </a:lnT>
                    <a:lnB w="12700" cap="flat" cmpd="sng" algn="ctr">
                      <a:noFill/>
                      <a:prstDash val="solid"/>
                      <a:round/>
                      <a:headEnd type="none" w="med" len="med"/>
                      <a:tailEnd type="triangl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Показатель </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none" w="med" len="med"/>
                    </a:lnT>
                    <a:lnB w="12700" cap="flat" cmpd="sng" algn="ctr">
                      <a:noFill/>
                      <a:prstDash val="solid"/>
                      <a:round/>
                      <a:headEnd type="none" w="med" len="med"/>
                      <a:tailEnd type="triangl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Ед. измерения</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none" w="med" len="med"/>
                    </a:lnT>
                    <a:lnB w="12700" cap="flat" cmpd="sng" algn="ctr">
                      <a:noFill/>
                      <a:prstDash val="solid"/>
                      <a:round/>
                      <a:headEnd type="none" w="med" len="med"/>
                      <a:tailEnd type="triangl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План  </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none" w="med" len="med"/>
                    </a:lnT>
                    <a:lnB w="12700" cap="flat" cmpd="sng" algn="ctr">
                      <a:noFill/>
                      <a:prstDash val="solid"/>
                      <a:round/>
                      <a:headEnd type="none" w="med" len="med"/>
                      <a:tailEnd type="triangl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Факт </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none" w="med" len="med"/>
                    </a:lnT>
                    <a:lnB w="12700" cap="flat" cmpd="sng" algn="ctr">
                      <a:noFill/>
                      <a:prstDash val="solid"/>
                      <a:round/>
                      <a:headEnd type="none" w="med" len="med"/>
                      <a:tailEnd type="triangl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Отклонение в %</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triangle" w="med" len="med"/>
                    </a:lnB>
                    <a:lnTlToBr>
                      <a:noFill/>
                    </a:lnTlToBr>
                    <a:lnBlToTr>
                      <a:noFill/>
                    </a:lnBlToTr>
                    <a:solidFill>
                      <a:schemeClr val="tx2"/>
                    </a:solidFill>
                  </a:tcPr>
                </a:tc>
                <a:extLst>
                  <a:ext uri="{0D108BD9-81ED-4DB2-BD59-A6C34878D82A}">
                    <a16:rowId xmlns:a16="http://schemas.microsoft.com/office/drawing/2014/main" val="2473282478"/>
                  </a:ext>
                </a:extLst>
              </a:tr>
              <a:tr h="746849">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1</a:t>
                      </a:r>
                    </a:p>
                  </a:txBody>
                  <a:tcPr marL="51454" marR="5145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Объем оказанных услуг по </a:t>
                      </a:r>
                    </a:p>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ПАО «МРСК Юга», в том числе:</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млн. </a:t>
                      </a:r>
                    </a:p>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err="1" smtClean="0">
                          <a:ln>
                            <a:noFill/>
                          </a:ln>
                          <a:solidFill>
                            <a:schemeClr val="bg1"/>
                          </a:solidFill>
                          <a:effectLst/>
                          <a:uFillTx/>
                          <a:latin typeface="PF Din Text Cond Pro Light"/>
                          <a:ea typeface="+mn-ea"/>
                          <a:cs typeface="Times New Roman" pitchFamily="18" charset="0"/>
                          <a:sym typeface="Calibri"/>
                        </a:rPr>
                        <a:t>кВтч</a:t>
                      </a: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17 </a:t>
                      </a:r>
                      <a:r>
                        <a:rPr kumimoji="0" lang="ru-RU" sz="9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767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17 </a:t>
                      </a:r>
                      <a:r>
                        <a:rPr kumimoji="0" lang="ru-RU" sz="9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336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9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-2,42</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587668788"/>
                  </a:ext>
                </a:extLst>
              </a:tr>
              <a:tr h="350682">
                <a:tc rowSpan="4">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tx1"/>
                          </a:solidFill>
                          <a:effectLst/>
                          <a:latin typeface="PF Din Text Cond Pro Light"/>
                          <a:cs typeface="Times New Roman" pitchFamily="18" charset="0"/>
                        </a:rPr>
                        <a:t> </a:t>
                      </a:r>
                      <a:endParaRPr kumimoji="0" lang="ru-RU" sz="1000" b="0" i="0" u="none" strike="noStrike" cap="none" normalizeH="0" baseline="0" dirty="0" smtClean="0">
                        <a:ln>
                          <a:noFill/>
                        </a:ln>
                        <a:solidFill>
                          <a:schemeClr val="tx1"/>
                        </a:solidFill>
                        <a:effectLst/>
                        <a:latin typeface="PF Din Text Cond Pro Light"/>
                        <a:cs typeface="Times New Roman" pitchFamily="18" charset="0"/>
                      </a:endParaRPr>
                    </a:p>
                  </a:txBody>
                  <a:tcPr marL="51454" marR="5145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«Астраханьэнерго»</a:t>
                      </a:r>
                    </a:p>
                  </a:txBody>
                  <a:tcPr marL="51454" marR="5145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млн. </a:t>
                      </a:r>
                      <a:r>
                        <a:rPr kumimoji="0" lang="ru-RU" sz="900" b="0"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кВтч</a:t>
                      </a: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2 </a:t>
                      </a: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121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2 </a:t>
                      </a: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040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ctr" fontAlgn="ct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-3,84</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447116055"/>
                  </a:ext>
                </a:extLst>
              </a:tr>
              <a:tr h="350682">
                <a:tc vMerge="1">
                  <a:txBody>
                    <a:bodyPr/>
                    <a:lstStyle/>
                    <a:p>
                      <a:endParaRPr lang="ru-RU"/>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«Волгоградэнерго»</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млн. </a:t>
                      </a:r>
                      <a:r>
                        <a:rPr kumimoji="0" lang="ru-RU" sz="900" b="0"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кВтч</a:t>
                      </a: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6 </a:t>
                      </a: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094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5 </a:t>
                      </a: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901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algn="ctr" fontAlgn="ct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-3,18</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extLst>
                  <a:ext uri="{0D108BD9-81ED-4DB2-BD59-A6C34878D82A}">
                    <a16:rowId xmlns:a16="http://schemas.microsoft.com/office/drawing/2014/main" val="1126815341"/>
                  </a:ext>
                </a:extLst>
              </a:tr>
              <a:tr h="350682">
                <a:tc vMerge="1">
                  <a:txBody>
                    <a:bodyPr/>
                    <a:lstStyle/>
                    <a:p>
                      <a:endParaRPr lang="ru-RU"/>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r>
                        <a:rPr kumimoji="0" lang="ru-RU" sz="900" b="1"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Калмэнерго</a:t>
                      </a: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млн. </a:t>
                      </a:r>
                      <a:r>
                        <a:rPr kumimoji="0" lang="ru-RU" sz="900" b="0"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кВтч</a:t>
                      </a: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471   </a:t>
                      </a:r>
                      <a:endPar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452   </a:t>
                      </a:r>
                      <a:endPar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ctr" fontAlgn="ct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-4,05</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3371482894"/>
                  </a:ext>
                </a:extLst>
              </a:tr>
              <a:tr h="409195">
                <a:tc vMerge="1">
                  <a:txBody>
                    <a:bodyPr/>
                    <a:lstStyle/>
                    <a:p>
                      <a:endParaRPr lang="ru-RU"/>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«Ростовэнерго»</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млн. </a:t>
                      </a:r>
                      <a:r>
                        <a:rPr kumimoji="0" lang="ru-RU" sz="900" b="0"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кВтч</a:t>
                      </a: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9 </a:t>
                      </a: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080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8 </a:t>
                      </a: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944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algn="ctr" fontAlgn="ct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-1,50</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extLst>
                  <a:ext uri="{0D108BD9-81ED-4DB2-BD59-A6C34878D82A}">
                    <a16:rowId xmlns:a16="http://schemas.microsoft.com/office/drawing/2014/main" val="622073412"/>
                  </a:ext>
                </a:extLst>
              </a:tr>
              <a:tr h="577558">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2</a:t>
                      </a:r>
                    </a:p>
                  </a:txBody>
                  <a:tcPr marL="51454" marR="5145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Выручка по ПАО «МРСК Юга», </a:t>
                      </a:r>
                    </a:p>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в том числе:</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млн. руб. (без НДС)</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tc>
                  <a:txBody>
                    <a:bodyPr/>
                    <a:lstStyle/>
                    <a:p>
                      <a:pPr algn="ctr" fontAlgn="ct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27 </a:t>
                      </a:r>
                      <a:r>
                        <a:rPr kumimoji="0" lang="ru-RU" sz="9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054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tc>
                  <a:txBody>
                    <a:bodyPr/>
                    <a:lstStyle/>
                    <a:p>
                      <a:pPr algn="ctr" fontAlgn="ct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26 </a:t>
                      </a:r>
                      <a:r>
                        <a:rPr kumimoji="0" lang="ru-RU" sz="9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289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tc>
                  <a:txBody>
                    <a:bodyPr/>
                    <a:lstStyle/>
                    <a:p>
                      <a:pPr algn="ctr" fontAlgn="ctr"/>
                      <a:r>
                        <a:rPr kumimoji="0" lang="ru-RU" sz="9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-2,83</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600589394"/>
                  </a:ext>
                </a:extLst>
              </a:tr>
              <a:tr h="319372">
                <a:tc rowSpan="4">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tx1"/>
                          </a:solidFill>
                          <a:effectLst/>
                          <a:latin typeface="PF Din Text Cond Pro Light"/>
                          <a:cs typeface="Times New Roman" pitchFamily="18" charset="0"/>
                        </a:rPr>
                        <a:t> </a:t>
                      </a:r>
                      <a:endParaRPr kumimoji="0" lang="ru-RU" sz="1000" b="0" i="0" u="none" strike="noStrike" cap="none" normalizeH="0" baseline="0" dirty="0" smtClean="0">
                        <a:ln>
                          <a:noFill/>
                        </a:ln>
                        <a:solidFill>
                          <a:schemeClr val="tx1"/>
                        </a:solidFill>
                        <a:effectLst/>
                        <a:latin typeface="PF Din Text Cond Pro Light"/>
                        <a:cs typeface="Times New Roman" pitchFamily="18" charset="0"/>
                      </a:endParaRPr>
                    </a:p>
                  </a:txBody>
                  <a:tcPr marL="51454" marR="5145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«Астраханьэнерго»</a:t>
                      </a:r>
                    </a:p>
                  </a:txBody>
                  <a:tcPr marL="51454" marR="5145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млн. руб.</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4 </a:t>
                      </a: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063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3 </a:t>
                      </a: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903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ctr" fontAlgn="ctr"/>
                      <a:r>
                        <a:rPr kumimoji="0" lang="ru-RU" sz="900" b="0" i="0" u="none" strike="noStrike" cap="none" spc="0" normalizeH="0" baseline="0">
                          <a:ln>
                            <a:noFill/>
                          </a:ln>
                          <a:solidFill>
                            <a:schemeClr val="tx1"/>
                          </a:solidFill>
                          <a:effectLst/>
                          <a:uFillTx/>
                          <a:latin typeface="PF Din Text Cond Pro Light"/>
                          <a:ea typeface="+mn-ea"/>
                          <a:cs typeface="Times New Roman" pitchFamily="18" charset="0"/>
                          <a:sym typeface="Calibri"/>
                        </a:rPr>
                        <a:t>-3,94</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3496052665"/>
                  </a:ext>
                </a:extLst>
              </a:tr>
              <a:tr h="322299">
                <a:tc vMerge="1">
                  <a:txBody>
                    <a:bodyPr/>
                    <a:lstStyle/>
                    <a:p>
                      <a:endParaRPr lang="ru-RU"/>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«Волгоградэнерго»</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млн. руб.</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8 </a:t>
                      </a: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226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7 </a:t>
                      </a: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785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algn="ctr" fontAlgn="ctr"/>
                      <a:r>
                        <a:rPr kumimoji="0" lang="ru-RU" sz="900" b="0" i="0" u="none" strike="noStrike" cap="none" spc="0" normalizeH="0" baseline="0">
                          <a:ln>
                            <a:noFill/>
                          </a:ln>
                          <a:solidFill>
                            <a:schemeClr val="tx1"/>
                          </a:solidFill>
                          <a:effectLst/>
                          <a:uFillTx/>
                          <a:latin typeface="PF Din Text Cond Pro Light"/>
                          <a:ea typeface="+mn-ea"/>
                          <a:cs typeface="Times New Roman" pitchFamily="18" charset="0"/>
                          <a:sym typeface="Calibri"/>
                        </a:rPr>
                        <a:t>-5,36</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extLst>
                  <a:ext uri="{0D108BD9-81ED-4DB2-BD59-A6C34878D82A}">
                    <a16:rowId xmlns:a16="http://schemas.microsoft.com/office/drawing/2014/main" val="735857089"/>
                  </a:ext>
                </a:extLst>
              </a:tr>
              <a:tr h="316920">
                <a:tc vMerge="1">
                  <a:txBody>
                    <a:bodyPr/>
                    <a:lstStyle/>
                    <a:p>
                      <a:endParaRPr lang="ru-RU"/>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r>
                        <a:rPr kumimoji="0" lang="ru-RU" sz="900" b="1"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Калмэнерго</a:t>
                      </a: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млн. руб.</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 </a:t>
                      </a: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155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 </a:t>
                      </a: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123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ctr" fontAlgn="ct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-2,81</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731086085"/>
                  </a:ext>
                </a:extLst>
              </a:tr>
              <a:tr h="304951">
                <a:tc vMerge="1">
                  <a:txBody>
                    <a:bodyPr/>
                    <a:lstStyle/>
                    <a:p>
                      <a:endParaRPr lang="ru-RU"/>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«Ростовэнерго»</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млн. руб.</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13 </a:t>
                      </a: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610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13 </a:t>
                      </a: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477   </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ru-RU" sz="9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-0,97</a:t>
                      </a:r>
                    </a:p>
                  </a:txBody>
                  <a:tcPr marL="0" marR="0" marT="0" marB="0" anchor="ctr">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66662771"/>
                  </a:ext>
                </a:extLst>
              </a:tr>
            </a:tbl>
          </a:graphicData>
        </a:graphic>
      </p:graphicFrame>
    </p:spTree>
    <p:extLst>
      <p:ext uri="{BB962C8B-B14F-4D97-AF65-F5344CB8AC3E}">
        <p14:creationId xmlns:p14="http://schemas.microsoft.com/office/powerpoint/2010/main" val="1589586340"/>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42</a:t>
            </a:fld>
            <a:endParaRPr lang="ru-RU"/>
          </a:p>
        </p:txBody>
      </p:sp>
      <p:sp>
        <p:nvSpPr>
          <p:cNvPr id="4" name="Заголовок 3"/>
          <p:cNvSpPr>
            <a:spLocks noGrp="1"/>
          </p:cNvSpPr>
          <p:nvPr>
            <p:ph type="title"/>
          </p:nvPr>
        </p:nvSpPr>
        <p:spPr/>
        <p:txBody>
          <a:bodyPr/>
          <a:lstStyle/>
          <a:p>
            <a:r>
              <a:rPr lang="ru-RU" dirty="0" smtClean="0"/>
              <a:t>ИНВЕСТИЦИОННАЯ ДЕЯТЕЛЬНОСТЬ</a:t>
            </a:r>
            <a:endParaRPr lang="ru-RU" dirty="0"/>
          </a:p>
        </p:txBody>
      </p:sp>
    </p:spTree>
    <p:extLst>
      <p:ext uri="{BB962C8B-B14F-4D97-AF65-F5344CB8AC3E}">
        <p14:creationId xmlns:p14="http://schemas.microsoft.com/office/powerpoint/2010/main" val="2236733726"/>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43</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ИНВЕСТИЦИОННАЯ ДЕЯТЕЛЬНОСТЬ</a:t>
            </a:r>
            <a:endParaRPr lang="ru-RU" dirty="0"/>
          </a:p>
        </p:txBody>
      </p:sp>
      <p:graphicFrame>
        <p:nvGraphicFramePr>
          <p:cNvPr id="5" name="Таблица 4"/>
          <p:cNvGraphicFramePr>
            <a:graphicFrameLocks noGrp="1"/>
          </p:cNvGraphicFramePr>
          <p:nvPr>
            <p:extLst/>
          </p:nvPr>
        </p:nvGraphicFramePr>
        <p:xfrm>
          <a:off x="703388" y="2110152"/>
          <a:ext cx="7806131" cy="3315958"/>
        </p:xfrm>
        <a:graphic>
          <a:graphicData uri="http://schemas.openxmlformats.org/drawingml/2006/table">
            <a:tbl>
              <a:tblPr>
                <a:tableStyleId>{5C22544A-7EE6-4342-B048-85BDC9FD1C3A}</a:tableStyleId>
              </a:tblPr>
              <a:tblGrid>
                <a:gridCol w="2355173">
                  <a:extLst>
                    <a:ext uri="{9D8B030D-6E8A-4147-A177-3AD203B41FA5}">
                      <a16:colId xmlns:a16="http://schemas.microsoft.com/office/drawing/2014/main" val="4211116374"/>
                    </a:ext>
                  </a:extLst>
                </a:gridCol>
                <a:gridCol w="908493">
                  <a:extLst>
                    <a:ext uri="{9D8B030D-6E8A-4147-A177-3AD203B41FA5}">
                      <a16:colId xmlns:a16="http://schemas.microsoft.com/office/drawing/2014/main" val="1705583222"/>
                    </a:ext>
                  </a:extLst>
                </a:gridCol>
                <a:gridCol w="908493">
                  <a:extLst>
                    <a:ext uri="{9D8B030D-6E8A-4147-A177-3AD203B41FA5}">
                      <a16:colId xmlns:a16="http://schemas.microsoft.com/office/drawing/2014/main" val="46455227"/>
                    </a:ext>
                  </a:extLst>
                </a:gridCol>
                <a:gridCol w="908493">
                  <a:extLst>
                    <a:ext uri="{9D8B030D-6E8A-4147-A177-3AD203B41FA5}">
                      <a16:colId xmlns:a16="http://schemas.microsoft.com/office/drawing/2014/main" val="316438623"/>
                    </a:ext>
                  </a:extLst>
                </a:gridCol>
                <a:gridCol w="908493">
                  <a:extLst>
                    <a:ext uri="{9D8B030D-6E8A-4147-A177-3AD203B41FA5}">
                      <a16:colId xmlns:a16="http://schemas.microsoft.com/office/drawing/2014/main" val="577917224"/>
                    </a:ext>
                  </a:extLst>
                </a:gridCol>
                <a:gridCol w="908493">
                  <a:extLst>
                    <a:ext uri="{9D8B030D-6E8A-4147-A177-3AD203B41FA5}">
                      <a16:colId xmlns:a16="http://schemas.microsoft.com/office/drawing/2014/main" val="3368744540"/>
                    </a:ext>
                  </a:extLst>
                </a:gridCol>
                <a:gridCol w="908493">
                  <a:extLst>
                    <a:ext uri="{9D8B030D-6E8A-4147-A177-3AD203B41FA5}">
                      <a16:colId xmlns:a16="http://schemas.microsoft.com/office/drawing/2014/main" val="1816143100"/>
                    </a:ext>
                  </a:extLst>
                </a:gridCol>
              </a:tblGrid>
              <a:tr h="379185">
                <a:tc rowSpan="2">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Наименование </a:t>
                      </a:r>
                      <a:r>
                        <a:rPr kumimoji="0" lang="ru-RU" sz="10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филиала</a:t>
                      </a:r>
                    </a:p>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ПАО </a:t>
                      </a: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«МРСК Юга»</a:t>
                      </a:r>
                    </a:p>
                  </a:txBody>
                  <a:tcPr marL="9525" marR="9525" marT="9525" marB="0" anchor="ctr">
                    <a:solidFill>
                      <a:schemeClr val="accent5">
                        <a:lumMod val="75000"/>
                      </a:schemeClr>
                    </a:solidFill>
                  </a:tcPr>
                </a:tc>
                <a:tc gridSpan="6">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Инвестиции, млн. руб. без НДС</a:t>
                      </a:r>
                    </a:p>
                  </a:txBody>
                  <a:tcPr marL="9525" marR="9525" marT="9525" marB="0" anchor="ctr">
                    <a:solidFill>
                      <a:schemeClr val="accent5">
                        <a:lumMod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626072964"/>
                  </a:ext>
                </a:extLst>
              </a:tr>
              <a:tr h="379185">
                <a:tc vMerge="1">
                  <a:txBody>
                    <a:bodyPr/>
                    <a:lstStyle/>
                    <a:p>
                      <a:endParaRPr lang="ru-RU"/>
                    </a:p>
                  </a:txBody>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2019</a:t>
                      </a:r>
                    </a:p>
                  </a:txBody>
                  <a:tcPr marL="9525" marR="9525" marT="9525" marB="0" anchor="ctr">
                    <a:solidFill>
                      <a:schemeClr val="accent5">
                        <a:lumMod val="75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2020</a:t>
                      </a:r>
                    </a:p>
                  </a:txBody>
                  <a:tcPr marL="9525" marR="9525" marT="9525" marB="0" anchor="ctr">
                    <a:solidFill>
                      <a:schemeClr val="accent5">
                        <a:lumMod val="75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2021</a:t>
                      </a:r>
                    </a:p>
                  </a:txBody>
                  <a:tcPr marL="9525" marR="9525" marT="9525" marB="0" anchor="ctr">
                    <a:solidFill>
                      <a:schemeClr val="accent5">
                        <a:lumMod val="75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2022</a:t>
                      </a:r>
                    </a:p>
                  </a:txBody>
                  <a:tcPr marL="9525" marR="9525" marT="9525" marB="0" anchor="ctr">
                    <a:solidFill>
                      <a:schemeClr val="accent5">
                        <a:lumMod val="75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2023</a:t>
                      </a:r>
                    </a:p>
                  </a:txBody>
                  <a:tcPr marL="9525" marR="9525" marT="9525" marB="0" anchor="ctr">
                    <a:solidFill>
                      <a:schemeClr val="accent5">
                        <a:lumMod val="75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2019-2023</a:t>
                      </a:r>
                    </a:p>
                  </a:txBody>
                  <a:tcPr marL="9525" marR="9525" marT="9525" marB="0" anchor="ctr">
                    <a:solidFill>
                      <a:schemeClr val="accent5">
                        <a:lumMod val="75000"/>
                      </a:schemeClr>
                    </a:solidFill>
                  </a:tcPr>
                </a:tc>
                <a:extLst>
                  <a:ext uri="{0D108BD9-81ED-4DB2-BD59-A6C34878D82A}">
                    <a16:rowId xmlns:a16="http://schemas.microsoft.com/office/drawing/2014/main" val="955209144"/>
                  </a:ext>
                </a:extLst>
              </a:tr>
              <a:tr h="497171">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«Астраханьэнерго»</a:t>
                      </a: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568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502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691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789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713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3 </a:t>
                      </a: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264   </a:t>
                      </a:r>
                    </a:p>
                  </a:txBody>
                  <a:tcPr marL="9525" marR="9525" marT="9525" marB="0" anchor="ctr"/>
                </a:tc>
                <a:extLst>
                  <a:ext uri="{0D108BD9-81ED-4DB2-BD59-A6C34878D82A}">
                    <a16:rowId xmlns:a16="http://schemas.microsoft.com/office/drawing/2014/main" val="578786020"/>
                  </a:ext>
                </a:extLst>
              </a:tr>
              <a:tr h="606697">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«Волгоградэнерго»</a:t>
                      </a: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486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502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464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447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466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2 </a:t>
                      </a: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364   </a:t>
                      </a:r>
                    </a:p>
                  </a:txBody>
                  <a:tcPr marL="9525" marR="9525" marT="9525" marB="0" anchor="ctr">
                    <a:solidFill>
                      <a:schemeClr val="tx2">
                        <a:lumMod val="20000"/>
                        <a:lumOff val="80000"/>
                      </a:schemeClr>
                    </a:solidFill>
                  </a:tcPr>
                </a:tc>
                <a:extLst>
                  <a:ext uri="{0D108BD9-81ED-4DB2-BD59-A6C34878D82A}">
                    <a16:rowId xmlns:a16="http://schemas.microsoft.com/office/drawing/2014/main" val="4225514049"/>
                  </a:ext>
                </a:extLst>
              </a:tr>
              <a:tr h="530860">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a:t>
                      </a:r>
                      <a:r>
                        <a:rPr kumimoji="0" lang="ru-RU" sz="1200" b="0" i="0" u="none" strike="noStrike" cap="none" spc="0" normalizeH="0" baseline="0" dirty="0" err="1">
                          <a:ln>
                            <a:noFill/>
                          </a:ln>
                          <a:solidFill>
                            <a:schemeClr val="tx1"/>
                          </a:solidFill>
                          <a:effectLst/>
                          <a:uFillTx/>
                          <a:latin typeface="PF Din Text Cond Pro Light"/>
                          <a:ea typeface="+mn-ea"/>
                          <a:cs typeface="Times New Roman" pitchFamily="18" charset="0"/>
                          <a:sym typeface="Calibri"/>
                        </a:rPr>
                        <a:t>Калмэнерго</a:t>
                      </a: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a:t>
                      </a: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167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39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39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44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39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327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extLst>
                  <a:ext uri="{0D108BD9-81ED-4DB2-BD59-A6C34878D82A}">
                    <a16:rowId xmlns:a16="http://schemas.microsoft.com/office/drawing/2014/main" val="2376462879"/>
                  </a:ext>
                </a:extLst>
              </a:tr>
              <a:tr h="505754">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«Ростовэнерго»</a:t>
                      </a: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 </a:t>
                      </a: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335   </a:t>
                      </a: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 </a:t>
                      </a: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265   </a:t>
                      </a: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 </a:t>
                      </a: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357   </a:t>
                      </a: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 </a:t>
                      </a: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467   </a:t>
                      </a: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 </a:t>
                      </a: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092   </a:t>
                      </a: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6 </a:t>
                      </a: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516   </a:t>
                      </a:r>
                    </a:p>
                  </a:txBody>
                  <a:tcPr marL="9525" marR="9525" marT="9525" marB="0" anchor="ctr">
                    <a:solidFill>
                      <a:schemeClr val="tx2">
                        <a:lumMod val="20000"/>
                        <a:lumOff val="80000"/>
                      </a:schemeClr>
                    </a:solidFill>
                  </a:tcPr>
                </a:tc>
                <a:extLst>
                  <a:ext uri="{0D108BD9-81ED-4DB2-BD59-A6C34878D82A}">
                    <a16:rowId xmlns:a16="http://schemas.microsoft.com/office/drawing/2014/main" val="2114419985"/>
                  </a:ext>
                </a:extLst>
              </a:tr>
              <a:tr h="417106">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Итого по ПАО «МРСК Юга»</a:t>
                      </a: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 </a:t>
                      </a:r>
                      <a:r>
                        <a:rPr kumimoji="0" lang="ru-RU" sz="1200" b="0" i="0" u="none" strike="noStrike" cap="none" spc="0" normalizeH="0" baseline="0" dirty="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2 556   </a:t>
                      </a: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 </a:t>
                      </a:r>
                      <a:r>
                        <a:rPr kumimoji="0" lang="ru-RU" sz="1200" b="0" i="0" u="none" strike="noStrike" cap="none" spc="0" normalizeH="0" baseline="0" dirty="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2 308   </a:t>
                      </a: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2 </a:t>
                      </a:r>
                      <a:r>
                        <a:rPr kumimoji="0" lang="ru-RU" sz="1200" b="0" i="0" u="none" strike="noStrike" cap="none" spc="0" normalizeH="0" baseline="0" dirty="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551   </a:t>
                      </a: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2 </a:t>
                      </a:r>
                      <a:r>
                        <a:rPr kumimoji="0" lang="ru-RU" sz="1200" b="0" i="0" u="none" strike="noStrike" cap="none" spc="0" normalizeH="0" baseline="0" dirty="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746   </a:t>
                      </a: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2 </a:t>
                      </a:r>
                      <a:r>
                        <a:rPr kumimoji="0" lang="ru-RU" sz="1200" b="0" i="0" u="none" strike="noStrike" cap="none" spc="0" normalizeH="0" baseline="0" dirty="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310   </a:t>
                      </a: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12 </a:t>
                      </a:r>
                      <a:r>
                        <a:rPr kumimoji="0" lang="ru-RU" sz="1200" b="0" i="0" u="none" strike="noStrike" cap="none" spc="0" normalizeH="0" baseline="0" dirty="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471   </a:t>
                      </a:r>
                    </a:p>
                  </a:txBody>
                  <a:tcPr marL="9525" marR="9525" marT="9525" marB="0" anchor="ctr"/>
                </a:tc>
                <a:extLst>
                  <a:ext uri="{0D108BD9-81ED-4DB2-BD59-A6C34878D82A}">
                    <a16:rowId xmlns:a16="http://schemas.microsoft.com/office/drawing/2014/main" val="3602315420"/>
                  </a:ext>
                </a:extLst>
              </a:tr>
            </a:tbl>
          </a:graphicData>
        </a:graphic>
      </p:graphicFrame>
      <p:sp>
        <p:nvSpPr>
          <p:cNvPr id="7" name="Rectangle 4"/>
          <p:cNvSpPr>
            <a:spLocks noChangeArrowheads="1"/>
          </p:cNvSpPr>
          <p:nvPr/>
        </p:nvSpPr>
        <p:spPr bwMode="auto">
          <a:xfrm>
            <a:off x="971550" y="1196515"/>
            <a:ext cx="7200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200" b="1" dirty="0">
              <a:solidFill>
                <a:srgbClr val="6666FF"/>
              </a:solidFill>
            </a:endParaRPr>
          </a:p>
          <a:p>
            <a:pPr algn="ctr" eaLnBrk="1" hangingPunct="1">
              <a:spcBef>
                <a:spcPct val="0"/>
              </a:spcBef>
              <a:buFontTx/>
              <a:buNone/>
            </a:pPr>
            <a:r>
              <a:rPr lang="ru-RU" altLang="ru-RU" sz="1200" dirty="0">
                <a:latin typeface="PF Din Text Cond Pro Light"/>
              </a:rPr>
              <a:t>Планируемый объем инвестиций ПАО «МРСК Юга» составляет:</a:t>
            </a:r>
          </a:p>
          <a:p>
            <a:pPr algn="ctr" eaLnBrk="1" hangingPunct="1">
              <a:spcBef>
                <a:spcPct val="0"/>
              </a:spcBef>
              <a:buFontTx/>
              <a:buNone/>
            </a:pPr>
            <a:endParaRPr lang="ru-RU" altLang="ru-RU" sz="1200" b="1" dirty="0">
              <a:solidFill>
                <a:srgbClr val="6666FF"/>
              </a:solidFill>
            </a:endParaRPr>
          </a:p>
        </p:txBody>
      </p:sp>
    </p:spTree>
    <p:extLst>
      <p:ext uri="{BB962C8B-B14F-4D97-AF65-F5344CB8AC3E}">
        <p14:creationId xmlns:p14="http://schemas.microsoft.com/office/powerpoint/2010/main" val="1210841302"/>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44</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ИНВЕСТИЦИОННАЯ ДЕЯТЕЛЬНОСТЬ</a:t>
            </a:r>
            <a:endParaRPr lang="ru-RU" dirty="0"/>
          </a:p>
        </p:txBody>
      </p:sp>
      <p:sp>
        <p:nvSpPr>
          <p:cNvPr id="5" name="Rectangle 4"/>
          <p:cNvSpPr>
            <a:spLocks noChangeArrowheads="1"/>
          </p:cNvSpPr>
          <p:nvPr/>
        </p:nvSpPr>
        <p:spPr bwMode="auto">
          <a:xfrm>
            <a:off x="971550" y="1196515"/>
            <a:ext cx="7200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200" b="1" dirty="0">
              <a:solidFill>
                <a:srgbClr val="6666FF"/>
              </a:solidFill>
            </a:endParaRPr>
          </a:p>
          <a:p>
            <a:pPr algn="ctr" eaLnBrk="1" hangingPunct="1">
              <a:spcBef>
                <a:spcPct val="0"/>
              </a:spcBef>
              <a:buFontTx/>
              <a:buNone/>
            </a:pPr>
            <a:r>
              <a:rPr lang="ru-RU" altLang="ru-RU" sz="1200" dirty="0" smtClean="0">
                <a:latin typeface="PF Din Text Cond Pro Light"/>
              </a:rPr>
              <a:t>Фактический </a:t>
            </a:r>
            <a:r>
              <a:rPr lang="ru-RU" altLang="ru-RU" sz="1200" dirty="0">
                <a:latin typeface="PF Din Text Cond Pro Light"/>
              </a:rPr>
              <a:t>объем инвестиций </a:t>
            </a:r>
            <a:r>
              <a:rPr lang="ru-RU" altLang="ru-RU" sz="1200" dirty="0" smtClean="0">
                <a:latin typeface="PF Din Text Cond Pro Light"/>
              </a:rPr>
              <a:t>за 9 месяцев 2019 года:</a:t>
            </a:r>
            <a:endParaRPr lang="ru-RU" altLang="ru-RU" sz="1200" dirty="0">
              <a:latin typeface="PF Din Text Cond Pro Light"/>
            </a:endParaRPr>
          </a:p>
          <a:p>
            <a:pPr algn="ctr" eaLnBrk="1" hangingPunct="1">
              <a:spcBef>
                <a:spcPct val="0"/>
              </a:spcBef>
              <a:buFontTx/>
              <a:buNone/>
            </a:pPr>
            <a:endParaRPr lang="ru-RU" altLang="ru-RU" sz="1200" b="1" dirty="0">
              <a:solidFill>
                <a:srgbClr val="6666FF"/>
              </a:solidFill>
            </a:endParaRPr>
          </a:p>
        </p:txBody>
      </p:sp>
      <p:graphicFrame>
        <p:nvGraphicFramePr>
          <p:cNvPr id="4" name="Таблица 3"/>
          <p:cNvGraphicFramePr>
            <a:graphicFrameLocks noGrp="1"/>
          </p:cNvGraphicFramePr>
          <p:nvPr>
            <p:extLst/>
          </p:nvPr>
        </p:nvGraphicFramePr>
        <p:xfrm>
          <a:off x="457199" y="1874376"/>
          <a:ext cx="8274820" cy="4184781"/>
        </p:xfrm>
        <a:graphic>
          <a:graphicData uri="http://schemas.openxmlformats.org/drawingml/2006/table">
            <a:tbl>
              <a:tblPr>
                <a:tableStyleId>{5C22544A-7EE6-4342-B048-85BDC9FD1C3A}</a:tableStyleId>
              </a:tblPr>
              <a:tblGrid>
                <a:gridCol w="1821501">
                  <a:extLst>
                    <a:ext uri="{9D8B030D-6E8A-4147-A177-3AD203B41FA5}">
                      <a16:colId xmlns:a16="http://schemas.microsoft.com/office/drawing/2014/main" val="3238062623"/>
                    </a:ext>
                  </a:extLst>
                </a:gridCol>
                <a:gridCol w="520428">
                  <a:extLst>
                    <a:ext uri="{9D8B030D-6E8A-4147-A177-3AD203B41FA5}">
                      <a16:colId xmlns:a16="http://schemas.microsoft.com/office/drawing/2014/main" val="3558937619"/>
                    </a:ext>
                  </a:extLst>
                </a:gridCol>
                <a:gridCol w="537777">
                  <a:extLst>
                    <a:ext uri="{9D8B030D-6E8A-4147-A177-3AD203B41FA5}">
                      <a16:colId xmlns:a16="http://schemas.microsoft.com/office/drawing/2014/main" val="1397487250"/>
                    </a:ext>
                  </a:extLst>
                </a:gridCol>
                <a:gridCol w="537777">
                  <a:extLst>
                    <a:ext uri="{9D8B030D-6E8A-4147-A177-3AD203B41FA5}">
                      <a16:colId xmlns:a16="http://schemas.microsoft.com/office/drawing/2014/main" val="4245153370"/>
                    </a:ext>
                  </a:extLst>
                </a:gridCol>
                <a:gridCol w="485734">
                  <a:extLst>
                    <a:ext uri="{9D8B030D-6E8A-4147-A177-3AD203B41FA5}">
                      <a16:colId xmlns:a16="http://schemas.microsoft.com/office/drawing/2014/main" val="1493821079"/>
                    </a:ext>
                  </a:extLst>
                </a:gridCol>
                <a:gridCol w="503083">
                  <a:extLst>
                    <a:ext uri="{9D8B030D-6E8A-4147-A177-3AD203B41FA5}">
                      <a16:colId xmlns:a16="http://schemas.microsoft.com/office/drawing/2014/main" val="519800229"/>
                    </a:ext>
                  </a:extLst>
                </a:gridCol>
                <a:gridCol w="507418">
                  <a:extLst>
                    <a:ext uri="{9D8B030D-6E8A-4147-A177-3AD203B41FA5}">
                      <a16:colId xmlns:a16="http://schemas.microsoft.com/office/drawing/2014/main" val="3765723383"/>
                    </a:ext>
                  </a:extLst>
                </a:gridCol>
                <a:gridCol w="555123">
                  <a:extLst>
                    <a:ext uri="{9D8B030D-6E8A-4147-A177-3AD203B41FA5}">
                      <a16:colId xmlns:a16="http://schemas.microsoft.com/office/drawing/2014/main" val="868653301"/>
                    </a:ext>
                  </a:extLst>
                </a:gridCol>
                <a:gridCol w="559460">
                  <a:extLst>
                    <a:ext uri="{9D8B030D-6E8A-4147-A177-3AD203B41FA5}">
                      <a16:colId xmlns:a16="http://schemas.microsoft.com/office/drawing/2014/main" val="3487366387"/>
                    </a:ext>
                  </a:extLst>
                </a:gridCol>
                <a:gridCol w="589820">
                  <a:extLst>
                    <a:ext uri="{9D8B030D-6E8A-4147-A177-3AD203B41FA5}">
                      <a16:colId xmlns:a16="http://schemas.microsoft.com/office/drawing/2014/main" val="2990534336"/>
                    </a:ext>
                  </a:extLst>
                </a:gridCol>
                <a:gridCol w="585482">
                  <a:extLst>
                    <a:ext uri="{9D8B030D-6E8A-4147-A177-3AD203B41FA5}">
                      <a16:colId xmlns:a16="http://schemas.microsoft.com/office/drawing/2014/main" val="4151941098"/>
                    </a:ext>
                  </a:extLst>
                </a:gridCol>
                <a:gridCol w="537777">
                  <a:extLst>
                    <a:ext uri="{9D8B030D-6E8A-4147-A177-3AD203B41FA5}">
                      <a16:colId xmlns:a16="http://schemas.microsoft.com/office/drawing/2014/main" val="864865240"/>
                    </a:ext>
                  </a:extLst>
                </a:gridCol>
                <a:gridCol w="533440">
                  <a:extLst>
                    <a:ext uri="{9D8B030D-6E8A-4147-A177-3AD203B41FA5}">
                      <a16:colId xmlns:a16="http://schemas.microsoft.com/office/drawing/2014/main" val="1469058223"/>
                    </a:ext>
                  </a:extLst>
                </a:gridCol>
              </a:tblGrid>
              <a:tr h="426011">
                <a:tc rowSpan="3">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Наименование филиала ПАО «МРСК Юга»</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00" b="1" i="0" u="none" strike="noStrike" cap="none" spc="0" normalizeH="0" baseline="0" noProof="0" dirty="0" smtClean="0">
                          <a:ln>
                            <a:noFill/>
                          </a:ln>
                          <a:solidFill>
                            <a:schemeClr val="tx1"/>
                          </a:solidFill>
                          <a:effectLst/>
                          <a:uFillTx/>
                          <a:latin typeface="PF Din Text Cond Pro Light"/>
                          <a:ea typeface="+mn-ea"/>
                          <a:cs typeface="Times New Roman" pitchFamily="18" charset="0"/>
                          <a:sym typeface="Calibri"/>
                        </a:rPr>
                        <a:t>План  9 мес. 2019 г.</a:t>
                      </a:r>
                      <a:endParaRPr kumimoji="0" lang="ru-RU" sz="1000" b="1"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Факт 9 мес. 2019 г.</a:t>
                      </a:r>
                      <a:endParaRPr kumimoji="0" lang="ru-RU" sz="1000" b="1"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B w="12700" cap="flat" cmpd="sng" algn="ctr">
                      <a:noFill/>
                      <a:prstDash val="solid"/>
                      <a:round/>
                      <a:headEnd type="none" w="med" len="med"/>
                      <a:tailEnd type="none" w="med" len="med"/>
                    </a:lnB>
                    <a:solidFill>
                      <a:schemeClr val="tx2">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658332060"/>
                  </a:ext>
                </a:extLst>
              </a:tr>
              <a:tr h="471756">
                <a:tc vMerge="1">
                  <a:txBody>
                    <a:bodyPr/>
                    <a:lstStyle/>
                    <a:p>
                      <a:endParaRPr lang="ru-RU"/>
                    </a:p>
                  </a:txBody>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Освоение</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Ввод</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ru-RU"/>
                    </a:p>
                  </a:txBody>
                  <a:tcPr/>
                </a:tc>
                <a:tc hMerge="1">
                  <a:txBody>
                    <a:bodyPr/>
                    <a:lstStyle/>
                    <a:p>
                      <a:endParaRPr lang="ru-RU"/>
                    </a:p>
                  </a:txBody>
                  <a:tcPr/>
                </a:tc>
                <a:tc gridSpan="2">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Освоение кап. Вложений</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ru-RU"/>
                    </a:p>
                  </a:txBody>
                  <a:tcPr/>
                </a:tc>
                <a:tc gridSpan="6">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Ввод</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802053792"/>
                  </a:ext>
                </a:extLst>
              </a:tr>
              <a:tr h="598872">
                <a:tc vMerge="1">
                  <a:txBody>
                    <a:bodyPr/>
                    <a:lstStyle/>
                    <a:p>
                      <a:endParaRPr lang="ru-RU"/>
                    </a:p>
                  </a:txBody>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млн. руб.</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млн. руб.</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МВА</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Км</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млн. руб.</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млн. руб.</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МВА</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Км</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3343296031"/>
                  </a:ext>
                </a:extLst>
              </a:tr>
              <a:tr h="524014">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Итого по ПАО «МРСК Юга»</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1" i="0" u="none" strike="noStrike" dirty="0">
                          <a:solidFill>
                            <a:srgbClr val="000000"/>
                          </a:solidFill>
                          <a:effectLst/>
                          <a:latin typeface="PF Din Text Cond Pro Light"/>
                        </a:rPr>
                        <a:t>1 712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1" i="0" u="none" strike="noStrike" dirty="0">
                          <a:solidFill>
                            <a:srgbClr val="000000"/>
                          </a:solidFill>
                          <a:effectLst/>
                          <a:latin typeface="PF Din Text Cond Pro Light"/>
                        </a:rPr>
                        <a:t>1 195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050" b="1" i="0" u="none" strike="noStrike" dirty="0">
                          <a:solidFill>
                            <a:srgbClr val="000000"/>
                          </a:solidFill>
                          <a:effectLst/>
                          <a:latin typeface="PF Din Text Cond Pro Light"/>
                        </a:rPr>
                        <a:t>53,2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050" b="1" i="0" u="none" strike="noStrike" dirty="0">
                          <a:solidFill>
                            <a:srgbClr val="000000"/>
                          </a:solidFill>
                          <a:effectLst/>
                          <a:latin typeface="PF Din Text Cond Pro Light"/>
                        </a:rPr>
                        <a:t>206,5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1" i="0" u="none" strike="noStrike" dirty="0">
                          <a:solidFill>
                            <a:srgbClr val="000000"/>
                          </a:solidFill>
                          <a:effectLst/>
                          <a:latin typeface="PF Din Text Cond Pro Light"/>
                        </a:rPr>
                        <a:t>1 487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1" i="0" u="none" strike="noStrike" dirty="0">
                          <a:solidFill>
                            <a:srgbClr val="000000"/>
                          </a:solidFill>
                          <a:effectLst/>
                          <a:latin typeface="PF Din Text Cond Pro Ligh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1" i="0" u="none" strike="noStrike" dirty="0">
                          <a:solidFill>
                            <a:srgbClr val="000000"/>
                          </a:solidFill>
                          <a:effectLst/>
                          <a:latin typeface="PF Din Text Cond Pro Light"/>
                        </a:rPr>
                        <a:t>1 289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1" i="0" u="none" strike="noStrike" dirty="0">
                          <a:solidFill>
                            <a:srgbClr val="000000"/>
                          </a:solidFill>
                          <a:effectLst/>
                          <a:latin typeface="PF Din Text Cond Pro Light"/>
                        </a:rPr>
                        <a:t>108%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050" b="1" i="0" u="none" strike="noStrike">
                          <a:solidFill>
                            <a:srgbClr val="000000"/>
                          </a:solidFill>
                          <a:effectLst/>
                          <a:latin typeface="PF Din Text Cond Pro Light"/>
                        </a:rPr>
                        <a:t>119,8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1" i="0" u="none" strike="noStrike">
                          <a:solidFill>
                            <a:srgbClr val="000000"/>
                          </a:solidFill>
                          <a:effectLst/>
                          <a:latin typeface="PF Din Text Cond Pro Light"/>
                        </a:rPr>
                        <a:t>225%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050" b="1" i="0" u="none" strike="noStrike">
                          <a:solidFill>
                            <a:srgbClr val="000000"/>
                          </a:solidFill>
                          <a:effectLst/>
                          <a:latin typeface="PF Din Text Cond Pro Light"/>
                        </a:rPr>
                        <a:t>500,1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1" i="0" u="none" strike="noStrike">
                          <a:solidFill>
                            <a:srgbClr val="000000"/>
                          </a:solidFill>
                          <a:effectLst/>
                          <a:latin typeface="PF Din Text Cond Pro Light"/>
                        </a:rPr>
                        <a:t>242%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461962243"/>
                  </a:ext>
                </a:extLst>
              </a:tr>
              <a:tr h="471756">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«Астраханьэнерго»</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050" b="0" i="0" u="none" strike="noStrike">
                          <a:solidFill>
                            <a:srgbClr val="000000"/>
                          </a:solidFill>
                          <a:effectLst/>
                          <a:latin typeface="PF Din Text Cond Pro Light"/>
                        </a:rPr>
                        <a:t>339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0" i="0" u="none" strike="noStrike">
                          <a:solidFill>
                            <a:srgbClr val="000000"/>
                          </a:solidFill>
                          <a:effectLst/>
                          <a:latin typeface="PF Din Text Cond Pro Light"/>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b="0" i="0" u="none" strike="noStrike">
                          <a:solidFill>
                            <a:srgbClr val="000000"/>
                          </a:solidFill>
                          <a:effectLst/>
                          <a:latin typeface="PF Din Text Cond Pro Light"/>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b="0" i="0" u="none" strike="noStrike">
                          <a:solidFill>
                            <a:srgbClr val="000000"/>
                          </a:solidFill>
                          <a:effectLst/>
                          <a:latin typeface="PF Din Text Cond Pro Light"/>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050" b="0" i="0" u="none" strike="noStrike" dirty="0">
                          <a:solidFill>
                            <a:srgbClr val="000000"/>
                          </a:solidFill>
                          <a:effectLst/>
                          <a:latin typeface="PF Din Text Cond Pro Light"/>
                        </a:rPr>
                        <a:t>261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0" i="0" u="none" strike="noStrike" dirty="0">
                          <a:solidFill>
                            <a:srgbClr val="000000"/>
                          </a:solidFill>
                          <a:effectLst/>
                          <a:latin typeface="PF Din Text Cond Pro Ligh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0" i="0" u="none" strike="noStrike" dirty="0">
                          <a:solidFill>
                            <a:srgbClr val="000000"/>
                          </a:solidFill>
                          <a:effectLst/>
                          <a:latin typeface="PF Din Text Cond Pro Light"/>
                        </a:rPr>
                        <a:t>300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050" b="0" i="0" u="none" strike="noStrike" dirty="0">
                          <a:solidFill>
                            <a:srgbClr val="000000"/>
                          </a:solidFill>
                          <a:effectLst/>
                          <a:latin typeface="PF Din Text Cond Pro Light"/>
                        </a:rPr>
                        <a:t>1411%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b="0" i="0" u="none" strike="noStrike" dirty="0">
                          <a:solidFill>
                            <a:srgbClr val="000000"/>
                          </a:solidFill>
                          <a:effectLst/>
                          <a:latin typeface="PF Din Text Cond Pro Light"/>
                        </a:rPr>
                        <a:t>47,3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050" b="0" i="0" u="none" strike="noStrike" dirty="0">
                          <a:solidFill>
                            <a:srgbClr val="000000"/>
                          </a:solidFill>
                          <a:effectLst/>
                          <a:latin typeface="PF Din Text Cond Pro Light"/>
                        </a:rPr>
                        <a:t>2364%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b="0" i="0" u="none" strike="noStrike" dirty="0">
                          <a:solidFill>
                            <a:srgbClr val="000000"/>
                          </a:solidFill>
                          <a:effectLst/>
                          <a:latin typeface="PF Din Text Cond Pro Light"/>
                        </a:rPr>
                        <a:t>156,7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050" b="0" i="0" u="none" strike="noStrike">
                          <a:solidFill>
                            <a:srgbClr val="000000"/>
                          </a:solidFill>
                          <a:effectLst/>
                          <a:latin typeface="PF Din Text Cond Pro Light"/>
                        </a:rPr>
                        <a:t>13580%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3600531"/>
                  </a:ext>
                </a:extLst>
              </a:tr>
              <a:tr h="411724">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«Волгоградэнерго»</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050" b="0" i="0" u="none" strike="noStrike">
                          <a:solidFill>
                            <a:srgbClr val="000000"/>
                          </a:solidFill>
                          <a:effectLst/>
                          <a:latin typeface="PF Din Text Cond Pro Light"/>
                        </a:rPr>
                        <a:t>274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0" i="0" u="none" strike="noStrike">
                          <a:solidFill>
                            <a:srgbClr val="000000"/>
                          </a:solidFill>
                          <a:effectLst/>
                          <a:latin typeface="PF Din Text Cond Pro Light"/>
                        </a:rPr>
                        <a:t>194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b="0" i="0" u="none" strike="noStrike">
                          <a:solidFill>
                            <a:srgbClr val="000000"/>
                          </a:solidFill>
                          <a:effectLst/>
                          <a:latin typeface="PF Din Text Cond Pro Light"/>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b="0" i="0" u="none" strike="noStrike">
                          <a:solidFill>
                            <a:srgbClr val="000000"/>
                          </a:solidFill>
                          <a:effectLst/>
                          <a:latin typeface="PF Din Text Cond Pro Light"/>
                        </a:rPr>
                        <a:t>38,6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050" b="0" i="0" u="none" strike="noStrike">
                          <a:solidFill>
                            <a:srgbClr val="000000"/>
                          </a:solidFill>
                          <a:effectLst/>
                          <a:latin typeface="PF Din Text Cond Pro Light"/>
                        </a:rPr>
                        <a:t>343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0" i="0" u="none" strike="noStrike">
                          <a:solidFill>
                            <a:srgbClr val="000000"/>
                          </a:solidFill>
                          <a:effectLst/>
                          <a:latin typeface="PF Din Text Cond Pro Light"/>
                        </a:rPr>
                        <a:t>125%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0" i="0" u="none" strike="noStrike">
                          <a:solidFill>
                            <a:srgbClr val="000000"/>
                          </a:solidFill>
                          <a:effectLst/>
                          <a:latin typeface="PF Din Text Cond Pro Light"/>
                        </a:rPr>
                        <a:t>210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050" b="0" i="0" u="none" strike="noStrike" dirty="0">
                          <a:solidFill>
                            <a:srgbClr val="000000"/>
                          </a:solidFill>
                          <a:effectLst/>
                          <a:latin typeface="PF Din Text Cond Pro Light"/>
                        </a:rPr>
                        <a:t>108%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b="0" i="0" u="none" strike="noStrike" dirty="0">
                          <a:solidFill>
                            <a:srgbClr val="000000"/>
                          </a:solidFill>
                          <a:effectLst/>
                          <a:latin typeface="PF Din Text Cond Pro Light"/>
                        </a:rPr>
                        <a:t>47,3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050" b="0" i="0" u="none" strike="noStrike" dirty="0">
                          <a:solidFill>
                            <a:srgbClr val="000000"/>
                          </a:solidFill>
                          <a:effectLst/>
                          <a:latin typeface="PF Din Text Cond Pro Light"/>
                        </a:rPr>
                        <a:t>3704%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b="0" i="0" u="none" strike="noStrike" dirty="0">
                          <a:solidFill>
                            <a:srgbClr val="000000"/>
                          </a:solidFill>
                          <a:effectLst/>
                          <a:latin typeface="PF Din Text Cond Pro Light"/>
                        </a:rPr>
                        <a:t>72,1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050" b="0" i="0" u="none" strike="noStrike">
                          <a:solidFill>
                            <a:srgbClr val="000000"/>
                          </a:solidFill>
                          <a:effectLst/>
                          <a:latin typeface="PF Din Text Cond Pro Light"/>
                        </a:rPr>
                        <a:t>187%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8128233"/>
                  </a:ext>
                </a:extLst>
              </a:tr>
              <a:tr h="411724">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«Калмэнерго»</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050" b="0" i="0" u="none" strike="noStrike">
                          <a:solidFill>
                            <a:srgbClr val="000000"/>
                          </a:solidFill>
                          <a:effectLst/>
                          <a:latin typeface="PF Din Text Cond Pro Light"/>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0" i="0" u="none" strike="noStrike">
                          <a:solidFill>
                            <a:srgbClr val="000000"/>
                          </a:solidFill>
                          <a:effectLst/>
                          <a:latin typeface="PF Din Text Cond Pro Light"/>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b="0" i="0" u="none" strike="noStrike">
                          <a:solidFill>
                            <a:srgbClr val="000000"/>
                          </a:solidFill>
                          <a:effectLst/>
                          <a:latin typeface="PF Din Text Cond Pro Light"/>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b="0" i="0" u="none" strike="noStrike">
                          <a:solidFill>
                            <a:srgbClr val="000000"/>
                          </a:solidFill>
                          <a:effectLst/>
                          <a:latin typeface="PF Din Text Cond Pro Light"/>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050" b="0" i="0" u="none" strike="noStrike">
                          <a:solidFill>
                            <a:srgbClr val="000000"/>
                          </a:solidFill>
                          <a:effectLst/>
                          <a:latin typeface="PF Din Text Cond Pro Light"/>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0" i="0" u="none" strike="noStrike">
                          <a:solidFill>
                            <a:srgbClr val="000000"/>
                          </a:solidFill>
                          <a:effectLst/>
                          <a:latin typeface="PF Din Text Cond Pro Light"/>
                        </a:rPr>
                        <a:t>385%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0" i="0" u="none" strike="noStrike">
                          <a:solidFill>
                            <a:srgbClr val="000000"/>
                          </a:solidFill>
                          <a:effectLst/>
                          <a:latin typeface="PF Din Text Cond Pro Light"/>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050" b="0" i="0" u="none" strike="noStrike">
                          <a:solidFill>
                            <a:srgbClr val="000000"/>
                          </a:solidFill>
                          <a:effectLst/>
                          <a:latin typeface="PF Din Text Cond Pro Light"/>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b="0" i="0" u="none" strike="noStrike" dirty="0">
                          <a:solidFill>
                            <a:srgbClr val="000000"/>
                          </a:solidFill>
                          <a:effectLst/>
                          <a:latin typeface="PF Din Text Cond Pro Light"/>
                        </a:rPr>
                        <a:t>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050" b="0" i="0" u="none" strike="noStrike" dirty="0">
                          <a:solidFill>
                            <a:srgbClr val="000000"/>
                          </a:solidFill>
                          <a:effectLst/>
                          <a:latin typeface="PF Din Text Cond Pro Light"/>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b="0" i="0" u="none" strike="noStrike" dirty="0">
                          <a:solidFill>
                            <a:srgbClr val="000000"/>
                          </a:solidFill>
                          <a:effectLst/>
                          <a:latin typeface="PF Din Text Cond Pro Light"/>
                        </a:rPr>
                        <a:t>21,7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050" b="0" i="0" u="none" strike="noStrike" dirty="0">
                          <a:solidFill>
                            <a:srgbClr val="000000"/>
                          </a:solidFill>
                          <a:effectLst/>
                          <a:latin typeface="PF Din Text Cond Pro Light"/>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8653902"/>
                  </a:ext>
                </a:extLst>
              </a:tr>
              <a:tr h="374294">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«Ростовэнерго»</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050" b="0" i="0" u="none" strike="noStrike">
                          <a:solidFill>
                            <a:srgbClr val="000000"/>
                          </a:solidFill>
                          <a:effectLst/>
                          <a:latin typeface="PF Din Text Cond Pro Light"/>
                        </a:rPr>
                        <a:t>1 087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0" i="0" u="none" strike="noStrike">
                          <a:solidFill>
                            <a:srgbClr val="000000"/>
                          </a:solidFill>
                          <a:effectLst/>
                          <a:latin typeface="PF Din Text Cond Pro Light"/>
                        </a:rPr>
                        <a:t>979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b="0" i="0" u="none" strike="noStrike">
                          <a:solidFill>
                            <a:srgbClr val="000000"/>
                          </a:solidFill>
                          <a:effectLst/>
                          <a:latin typeface="PF Din Text Cond Pro Light"/>
                        </a:rPr>
                        <a:t>49,9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b="0" i="0" u="none" strike="noStrike">
                          <a:solidFill>
                            <a:srgbClr val="000000"/>
                          </a:solidFill>
                          <a:effectLst/>
                          <a:latin typeface="PF Din Text Cond Pro Light"/>
                        </a:rPr>
                        <a:t>166,7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050" b="0" i="0" u="none" strike="noStrike">
                          <a:solidFill>
                            <a:srgbClr val="000000"/>
                          </a:solidFill>
                          <a:effectLst/>
                          <a:latin typeface="PF Din Text Cond Pro Light"/>
                        </a:rPr>
                        <a:t>822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0" i="0" u="none" strike="noStrike">
                          <a:solidFill>
                            <a:srgbClr val="000000"/>
                          </a:solidFill>
                          <a:effectLst/>
                          <a:latin typeface="PF Din Text Cond Pro Ligh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0" i="0" u="none" strike="noStrike">
                          <a:solidFill>
                            <a:srgbClr val="000000"/>
                          </a:solidFill>
                          <a:effectLst/>
                          <a:latin typeface="PF Din Text Cond Pro Light"/>
                        </a:rPr>
                        <a:t>734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050" b="0" i="0" u="none" strike="noStrike" dirty="0">
                          <a:solidFill>
                            <a:srgbClr val="000000"/>
                          </a:solidFill>
                          <a:effectLst/>
                          <a:latin typeface="PF Din Text Cond Pro Ligh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b="0" i="0" u="none" strike="noStrike" dirty="0">
                          <a:solidFill>
                            <a:srgbClr val="000000"/>
                          </a:solidFill>
                          <a:effectLst/>
                          <a:latin typeface="PF Din Text Cond Pro Light"/>
                        </a:rPr>
                        <a:t>25,0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050" b="0" i="0" u="none" strike="noStrike" dirty="0">
                          <a:solidFill>
                            <a:srgbClr val="000000"/>
                          </a:solidFill>
                          <a:effectLst/>
                          <a:latin typeface="PF Din Text Cond Pro Ligh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b="0" i="0" u="none" strike="noStrike">
                          <a:solidFill>
                            <a:srgbClr val="000000"/>
                          </a:solidFill>
                          <a:effectLst/>
                          <a:latin typeface="PF Din Text Cond Pro Light"/>
                        </a:rPr>
                        <a:t>249,6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050" b="0" i="0" u="none" strike="noStrike" dirty="0">
                          <a:solidFill>
                            <a:srgbClr val="000000"/>
                          </a:solidFill>
                          <a:effectLst/>
                          <a:latin typeface="PF Din Text Cond Pro Light"/>
                        </a:rPr>
                        <a:t>150%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1259315"/>
                  </a:ext>
                </a:extLst>
              </a:tr>
              <a:tr h="494630">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Исполнительный аппарат</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050" b="0" i="0" u="none" strike="noStrike">
                          <a:solidFill>
                            <a:srgbClr val="000000"/>
                          </a:solidFill>
                          <a:effectLst/>
                          <a:latin typeface="PF Din Text Cond Pro Ligh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ctr"/>
                      <a:r>
                        <a:rPr lang="ru-RU" sz="1050" b="0" i="0" u="none" strike="noStrike">
                          <a:solidFill>
                            <a:srgbClr val="000000"/>
                          </a:solidFill>
                          <a:effectLst/>
                          <a:latin typeface="PF Din Text Cond Pro Ligh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050" b="0" i="0" u="none" strike="noStrike">
                          <a:solidFill>
                            <a:srgbClr val="000000"/>
                          </a:solidFill>
                          <a:effectLst/>
                          <a:latin typeface="PF Din Text Cond Pro Ligh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050" b="0" i="0" u="none" strike="noStrike">
                          <a:solidFill>
                            <a:srgbClr val="000000"/>
                          </a:solidFill>
                          <a:effectLst/>
                          <a:latin typeface="PF Din Text Cond Pro Ligh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050" b="0" i="0" u="none" strike="noStrike">
                          <a:solidFill>
                            <a:srgbClr val="000000"/>
                          </a:solidFill>
                          <a:effectLst/>
                          <a:latin typeface="PF Din Text Cond Pro Light"/>
                        </a:rPr>
                        <a:t>       14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0" i="0" u="none" strike="noStrike">
                          <a:solidFill>
                            <a:srgbClr val="000000"/>
                          </a:solidFill>
                          <a:effectLst/>
                          <a:latin typeface="PF Din Text Cond Pro Light"/>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050" b="0" i="0" u="none" strike="noStrike">
                          <a:solidFill>
                            <a:srgbClr val="000000"/>
                          </a:solidFill>
                          <a:effectLst/>
                          <a:latin typeface="PF Din Text Cond Pro Ligh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0" i="0" u="none" strike="noStrike">
                          <a:solidFill>
                            <a:srgbClr val="000000"/>
                          </a:solidFill>
                          <a:effectLst/>
                          <a:latin typeface="PF Din Text Cond Pro Light"/>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050" b="0" i="0" u="none" strike="noStrike">
                          <a:solidFill>
                            <a:srgbClr val="000000"/>
                          </a:solidFill>
                          <a:effectLst/>
                          <a:latin typeface="PF Din Text Cond Pro Ligh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0" i="0" u="none" strike="noStrike" dirty="0">
                          <a:solidFill>
                            <a:srgbClr val="000000"/>
                          </a:solidFill>
                          <a:effectLst/>
                          <a:latin typeface="PF Din Text Cond Pro Light"/>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050" b="0" i="0" u="none" strike="noStrike" dirty="0">
                          <a:solidFill>
                            <a:srgbClr val="000000"/>
                          </a:solidFill>
                          <a:effectLst/>
                          <a:latin typeface="PF Din Text Cond Pro Ligh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ru-RU" sz="1050" b="0" i="0" u="none" strike="noStrike" dirty="0">
                          <a:solidFill>
                            <a:srgbClr val="000000"/>
                          </a:solidFill>
                          <a:effectLst/>
                          <a:latin typeface="PF Din Text Cond Pro Light"/>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439589673"/>
                  </a:ext>
                </a:extLst>
              </a:tr>
            </a:tbl>
          </a:graphicData>
        </a:graphic>
      </p:graphicFrame>
    </p:spTree>
    <p:extLst>
      <p:ext uri="{BB962C8B-B14F-4D97-AF65-F5344CB8AC3E}">
        <p14:creationId xmlns:p14="http://schemas.microsoft.com/office/powerpoint/2010/main" val="3966335314"/>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45</a:t>
            </a:fld>
            <a:endParaRPr lang="ru-RU"/>
          </a:p>
        </p:txBody>
      </p:sp>
      <p:sp>
        <p:nvSpPr>
          <p:cNvPr id="4" name="Заголовок 3"/>
          <p:cNvSpPr>
            <a:spLocks noGrp="1"/>
          </p:cNvSpPr>
          <p:nvPr>
            <p:ph type="title"/>
          </p:nvPr>
        </p:nvSpPr>
        <p:spPr/>
        <p:txBody>
          <a:bodyPr/>
          <a:lstStyle/>
          <a:p>
            <a:r>
              <a:rPr lang="ru-RU" dirty="0" smtClean="0"/>
              <a:t>РЕАЛИЗОВАННЫЕ ПРОЕКТЫ</a:t>
            </a:r>
            <a:endParaRPr lang="ru-RU" dirty="0"/>
          </a:p>
        </p:txBody>
      </p:sp>
    </p:spTree>
    <p:extLst>
      <p:ext uri="{BB962C8B-B14F-4D97-AF65-F5344CB8AC3E}">
        <p14:creationId xmlns:p14="http://schemas.microsoft.com/office/powerpoint/2010/main" val="3073194872"/>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46</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8" name="Таблица 7"/>
          <p:cNvGraphicFramePr>
            <a:graphicFrameLocks noGrp="1"/>
          </p:cNvGraphicFramePr>
          <p:nvPr>
            <p:extLst/>
          </p:nvPr>
        </p:nvGraphicFramePr>
        <p:xfrm>
          <a:off x="285750" y="950498"/>
          <a:ext cx="8610961" cy="5172833"/>
        </p:xfrm>
        <a:graphic>
          <a:graphicData uri="http://schemas.openxmlformats.org/drawingml/2006/table">
            <a:tbl>
              <a:tblPr/>
              <a:tblGrid>
                <a:gridCol w="903248">
                  <a:extLst>
                    <a:ext uri="{9D8B030D-6E8A-4147-A177-3AD203B41FA5}">
                      <a16:colId xmlns:a16="http://schemas.microsoft.com/office/drawing/2014/main" val="20000"/>
                    </a:ext>
                  </a:extLst>
                </a:gridCol>
                <a:gridCol w="6169279">
                  <a:extLst>
                    <a:ext uri="{9D8B030D-6E8A-4147-A177-3AD203B41FA5}">
                      <a16:colId xmlns:a16="http://schemas.microsoft.com/office/drawing/2014/main" val="20001"/>
                    </a:ext>
                  </a:extLst>
                </a:gridCol>
                <a:gridCol w="769217">
                  <a:extLst>
                    <a:ext uri="{9D8B030D-6E8A-4147-A177-3AD203B41FA5}">
                      <a16:colId xmlns:a16="http://schemas.microsoft.com/office/drawing/2014/main" val="20002"/>
                    </a:ext>
                  </a:extLst>
                </a:gridCol>
                <a:gridCol w="769217">
                  <a:extLst>
                    <a:ext uri="{9D8B030D-6E8A-4147-A177-3AD203B41FA5}">
                      <a16:colId xmlns:a16="http://schemas.microsoft.com/office/drawing/2014/main" val="20003"/>
                    </a:ext>
                  </a:extLst>
                </a:gridCol>
              </a:tblGrid>
              <a:tr h="516524">
                <a:tc rowSpan="2">
                  <a:txBody>
                    <a:bodyPr/>
                    <a:lstStyle/>
                    <a:p>
                      <a:pPr algn="ctr" fontAlgn="t"/>
                      <a:r>
                        <a:rPr lang="ru-RU" sz="1200" b="1" i="0" u="none" strike="noStrike" dirty="0">
                          <a:solidFill>
                            <a:srgbClr val="FFFFFF"/>
                          </a:solidFill>
                          <a:effectLst/>
                          <a:latin typeface="Times New Roman" panose="02020603050405020304" pitchFamily="18" charset="0"/>
                        </a:rPr>
                        <a:t> </a:t>
                      </a:r>
                    </a:p>
                  </a:txBody>
                  <a:tcPr marL="559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rowSpan="2">
                  <a:txBody>
                    <a:bodyPr/>
                    <a:lstStyle/>
                    <a:p>
                      <a:pPr algn="ctr" fontAlgn="ctr"/>
                      <a:r>
                        <a:rPr lang="ru-RU" sz="1200" b="1" i="0" u="none" strike="noStrike" dirty="0">
                          <a:solidFill>
                            <a:srgbClr val="FFFFFF"/>
                          </a:solidFill>
                          <a:effectLst/>
                          <a:latin typeface="PF Din Text Cond Pro Light"/>
                        </a:rPr>
                        <a:t>Инвестиционный проект</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gridSpan="2">
                  <a:txBody>
                    <a:bodyPr/>
                    <a:lstStyle/>
                    <a:p>
                      <a:pPr algn="ctr" fontAlgn="ctr"/>
                      <a:r>
                        <a:rPr lang="ru-RU" sz="1200" b="1" i="0" u="none" strike="noStrike">
                          <a:solidFill>
                            <a:srgbClr val="FFFFFF"/>
                          </a:solidFill>
                          <a:effectLst/>
                          <a:latin typeface="PF Din Text Cond Pro Light"/>
                        </a:rPr>
                        <a:t>Ввод в эксплуатацию за 9 мес. 2019 г.</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ru-RU"/>
                    </a:p>
                  </a:txBody>
                  <a:tcPr/>
                </a:tc>
                <a:extLst>
                  <a:ext uri="{0D108BD9-81ED-4DB2-BD59-A6C34878D82A}">
                    <a16:rowId xmlns:a16="http://schemas.microsoft.com/office/drawing/2014/main" val="10000"/>
                  </a:ext>
                </a:extLst>
              </a:tr>
              <a:tr h="268296">
                <a:tc vMerge="1">
                  <a:txBody>
                    <a:bodyPr/>
                    <a:lstStyle/>
                    <a:p>
                      <a:endParaRPr lang="ru-RU"/>
                    </a:p>
                  </a:txBody>
                  <a:tcPr/>
                </a:tc>
                <a:tc vMerge="1">
                  <a:txBody>
                    <a:bodyPr/>
                    <a:lstStyle/>
                    <a:p>
                      <a:endParaRPr lang="ru-RU"/>
                    </a:p>
                  </a:txBody>
                  <a:tcPr/>
                </a:tc>
                <a:tc>
                  <a:txBody>
                    <a:bodyPr/>
                    <a:lstStyle/>
                    <a:p>
                      <a:pPr algn="ctr" fontAlgn="ctr"/>
                      <a:r>
                        <a:rPr lang="ru-RU" sz="1200" b="1" i="0" u="none" strike="noStrike" dirty="0">
                          <a:solidFill>
                            <a:srgbClr val="FFFFFF"/>
                          </a:solidFill>
                          <a:effectLst/>
                          <a:latin typeface="PF Din Text Cond Pro Light"/>
                        </a:rPr>
                        <a:t>МВА</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fontAlgn="ctr"/>
                      <a:r>
                        <a:rPr lang="ru-RU" sz="1200" b="1" i="0" u="none" strike="noStrike" dirty="0">
                          <a:solidFill>
                            <a:srgbClr val="FFFFFF"/>
                          </a:solidFill>
                          <a:effectLst/>
                          <a:latin typeface="PF Din Text Cond Pro Light"/>
                        </a:rPr>
                        <a:t>км</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204225">
                <a:tc gridSpan="2">
                  <a:txBody>
                    <a:bodyPr/>
                    <a:lstStyle/>
                    <a:p>
                      <a:pPr algn="ctr" fontAlgn="ctr"/>
                      <a:r>
                        <a:rPr lang="ru-RU" sz="1200" b="1" i="0" u="none" strike="noStrike" dirty="0">
                          <a:solidFill>
                            <a:srgbClr val="FFFFFF"/>
                          </a:solidFill>
                          <a:effectLst/>
                          <a:latin typeface="PF Din Text Cond Pro Light"/>
                        </a:rPr>
                        <a:t>ИТОГО ПАО "МРСК Юга"</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ru-RU"/>
                    </a:p>
                  </a:txBody>
                  <a:tcPr/>
                </a:tc>
                <a:tc>
                  <a:txBody>
                    <a:bodyPr/>
                    <a:lstStyle/>
                    <a:p>
                      <a:pPr algn="ctr" fontAlgn="ctr"/>
                      <a:r>
                        <a:rPr lang="ru-RU" sz="1200" b="1" i="0" u="none" strike="noStrike">
                          <a:solidFill>
                            <a:srgbClr val="FFFFFF"/>
                          </a:solidFill>
                          <a:effectLst/>
                          <a:latin typeface="PF Din Text Cond Pro Light"/>
                        </a:rPr>
                        <a:t>    119,838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fontAlgn="ctr"/>
                      <a:r>
                        <a:rPr lang="ru-RU" sz="1200" b="1" i="0" u="none" strike="noStrike" dirty="0">
                          <a:solidFill>
                            <a:srgbClr val="FFFFFF"/>
                          </a:solidFill>
                          <a:effectLst/>
                          <a:latin typeface="PF Din Text Cond Pro Light"/>
                        </a:rPr>
                        <a:t>    500,120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2"/>
                  </a:ext>
                </a:extLst>
              </a:tr>
              <a:tr h="346086">
                <a:tc gridSpan="2">
                  <a:txBody>
                    <a:bodyPr/>
                    <a:lstStyle/>
                    <a:p>
                      <a:pPr algn="ctr" fontAlgn="ctr"/>
                      <a:r>
                        <a:rPr lang="ru-RU" sz="1200" b="1" i="0" u="none" strike="noStrike" dirty="0">
                          <a:solidFill>
                            <a:srgbClr val="FFFFFF"/>
                          </a:solidFill>
                          <a:effectLst/>
                          <a:latin typeface="PF Din Text Cond Pro Light"/>
                        </a:rPr>
                        <a:t>АСТРАХАНЬЭНЕРГО</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ru-RU"/>
                    </a:p>
                  </a:txBody>
                  <a:tcPr/>
                </a:tc>
                <a:tc>
                  <a:txBody>
                    <a:bodyPr/>
                    <a:lstStyle/>
                    <a:p>
                      <a:pPr algn="ctr" fontAlgn="ctr"/>
                      <a:r>
                        <a:rPr lang="ru-RU" sz="1200" b="1" i="0" u="none" strike="noStrike" dirty="0">
                          <a:solidFill>
                            <a:srgbClr val="FFFFFF"/>
                          </a:solidFill>
                          <a:effectLst/>
                          <a:latin typeface="PF Din Text Cond Pro Light"/>
                        </a:rPr>
                        <a:t>         47,289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fontAlgn="ctr"/>
                      <a:r>
                        <a:rPr lang="ru-RU" sz="1200" b="1" i="0" u="none" strike="noStrike" dirty="0">
                          <a:solidFill>
                            <a:srgbClr val="FFFFFF"/>
                          </a:solidFill>
                          <a:effectLst/>
                          <a:latin typeface="PF Din Text Cond Pro Light"/>
                        </a:rPr>
                        <a:t>       156,717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3"/>
                  </a:ext>
                </a:extLst>
              </a:tr>
              <a:tr h="473915">
                <a:tc>
                  <a:txBody>
                    <a:bodyPr/>
                    <a:lstStyle/>
                    <a:p>
                      <a:pPr algn="ctr" fontAlgn="ctr"/>
                      <a:r>
                        <a:rPr lang="ru-RU" sz="1100" b="0" i="0" u="none" strike="noStrike" dirty="0">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Строительство 2 КЛ-6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от РУ 6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ПС 110/6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a:t>
                      </a:r>
                      <a:r>
                        <a:rPr lang="ru-RU" sz="1100" b="0" i="0" u="none" strike="noStrike" dirty="0" err="1">
                          <a:solidFill>
                            <a:srgbClr val="000000"/>
                          </a:solidFill>
                          <a:effectLst/>
                          <a:latin typeface="PF Din Text Cond Pro Light"/>
                        </a:rPr>
                        <a:t>Вододелитель</a:t>
                      </a:r>
                      <a:r>
                        <a:rPr lang="ru-RU" sz="1100" b="0" i="0" u="none" strike="noStrike" dirty="0">
                          <a:solidFill>
                            <a:srgbClr val="000000"/>
                          </a:solidFill>
                          <a:effectLst/>
                          <a:latin typeface="PF Din Text Cond Pro Light"/>
                        </a:rPr>
                        <a:t> для технологического присоединения солнечной электростанции «Михайловская» (ориентировочная протяженность ~ 2х0,177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1,016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473915">
                <a:tc>
                  <a:txBody>
                    <a:bodyPr/>
                    <a:lstStyle/>
                    <a:p>
                      <a:pPr algn="ctr" fontAlgn="ctr"/>
                      <a:r>
                        <a:rPr lang="ru-RU" sz="1100" b="0" i="0" u="none" strike="noStrike" dirty="0">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Строительство 2 КЛ-6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от РУ 6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ПС 110/6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Окрасочная для технологического присоединения солнечной электростанции «Элиста Северная» (ориентировочная протяженность ~ 2х0,081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0,212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630150">
                <a:tc>
                  <a:txBody>
                    <a:bodyPr/>
                    <a:lstStyle/>
                    <a:p>
                      <a:pPr algn="ctr" fontAlgn="ctr"/>
                      <a:r>
                        <a:rPr lang="ru-RU" sz="1100" b="0" i="0" u="none" strike="noStrike" dirty="0">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Строительство двух КЛ-10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и установка 2БРТП-10/0,4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ПС 110/10/10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Юбилейная для электроснабжения многофункционального центра с катком по адресу: пер. Бульварный, 4, Кировский район, г. Астрахань (ориентировочная протяженность - 5.512 км, ориентировочная мощность-2х2,5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5,000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5,512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317680">
                <a:tc>
                  <a:txBody>
                    <a:bodyPr/>
                    <a:lstStyle/>
                    <a:p>
                      <a:pPr algn="ctr" fontAlgn="ctr"/>
                      <a:r>
                        <a:rPr lang="ru-RU" sz="1100" b="0" i="0" u="none" strike="noStrike" dirty="0">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Технологическое присоединение </a:t>
                      </a:r>
                      <a:r>
                        <a:rPr lang="ru-RU" sz="1100" b="0" i="0" u="none" strike="noStrike" dirty="0" err="1">
                          <a:solidFill>
                            <a:srgbClr val="000000"/>
                          </a:solidFill>
                          <a:effectLst/>
                          <a:latin typeface="PF Din Text Cond Pro Light"/>
                        </a:rPr>
                        <a:t>энергопринимающих</a:t>
                      </a:r>
                      <a:r>
                        <a:rPr lang="ru-RU" sz="1100" b="0" i="0" u="none" strike="noStrike" dirty="0">
                          <a:solidFill>
                            <a:srgbClr val="000000"/>
                          </a:solidFill>
                          <a:effectLst/>
                          <a:latin typeface="PF Din Text Cond Pro Light"/>
                        </a:rPr>
                        <a:t> устройств потребителей максимальной мощностью до 150 кВт включительно, всего (новое строительство)</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7,778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32,701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r h="317680">
                <a:tc>
                  <a:txBody>
                    <a:bodyPr/>
                    <a:lstStyle/>
                    <a:p>
                      <a:pPr algn="ctr" fontAlgn="ctr"/>
                      <a:r>
                        <a:rPr lang="ru-RU" sz="1100" b="0" i="0" u="none" strike="noStrike" dirty="0">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Технологическое присоединение </a:t>
                      </a:r>
                      <a:r>
                        <a:rPr lang="ru-RU" sz="1100" b="0" i="0" u="none" strike="noStrike" dirty="0" err="1">
                          <a:solidFill>
                            <a:srgbClr val="000000"/>
                          </a:solidFill>
                          <a:effectLst/>
                          <a:latin typeface="PF Din Text Cond Pro Light"/>
                        </a:rPr>
                        <a:t>энергопринимающих</a:t>
                      </a:r>
                      <a:r>
                        <a:rPr lang="ru-RU" sz="1100" b="0" i="0" u="none" strike="noStrike" dirty="0">
                          <a:solidFill>
                            <a:srgbClr val="000000"/>
                          </a:solidFill>
                          <a:effectLst/>
                          <a:latin typeface="PF Din Text Cond Pro Light"/>
                        </a:rPr>
                        <a:t> устройств потребителей максимальной мощностью до 15 кВт включительно, всего (новое строительство)</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4,065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40,878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473915">
                <a:tc>
                  <a:txBody>
                    <a:bodyPr/>
                    <a:lstStyle/>
                    <a:p>
                      <a:pPr algn="ctr" fontAlgn="ctr"/>
                      <a:r>
                        <a:rPr lang="ru-RU" sz="1100" b="0" i="0" u="none" strike="noStrike" dirty="0">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Вынос КЛ-6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из границ земельного участка строительства объекта: Строительная площадка многоуровневого комплекса по ул. Белгородская в Кировском районе г. Астрахани (ориентировочная протяженность - 0,126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0,126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9"/>
                  </a:ext>
                </a:extLst>
              </a:tr>
              <a:tr h="630150">
                <a:tc>
                  <a:txBody>
                    <a:bodyPr/>
                    <a:lstStyle/>
                    <a:p>
                      <a:pPr algn="ctr" fontAlgn="ctr"/>
                      <a:r>
                        <a:rPr lang="ru-RU" sz="1100" b="0" i="0" u="none" strike="noStrike" dirty="0">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Замена силового трансформатора собственных нужд ТСН-1-10 в ячейке № 19 КРУН-10 кВ ПС 110/10 кВ Рождественка Астраханская область, Ахтубинский район, Рождественка, 30-й км автодороги Ахтубинск-Астрахань 100 м влево от дороги (фактическая мощность – 0,04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0,040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473915">
                <a:tc>
                  <a:txBody>
                    <a:bodyPr/>
                    <a:lstStyle/>
                    <a:p>
                      <a:pPr algn="ctr" fontAlgn="ctr"/>
                      <a:r>
                        <a:rPr lang="ru-RU" sz="1100" b="0" i="0" u="none" strike="noStrike" dirty="0">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Консолидация электросетевых активов - Приобретение основного средства по договору дарения СНТ Электрон (фактическая протяженность ВЛ-10 кВ - 0,017 км, ВЛ-0,4 кВ - 3,24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3,257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971387782"/>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47</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397343001"/>
              </p:ext>
            </p:extLst>
          </p:nvPr>
        </p:nvGraphicFramePr>
        <p:xfrm>
          <a:off x="333375" y="904828"/>
          <a:ext cx="8563336" cy="5413419"/>
        </p:xfrm>
        <a:graphic>
          <a:graphicData uri="http://schemas.openxmlformats.org/drawingml/2006/table">
            <a:tbl>
              <a:tblPr/>
              <a:tblGrid>
                <a:gridCol w="901302">
                  <a:extLst>
                    <a:ext uri="{9D8B030D-6E8A-4147-A177-3AD203B41FA5}">
                      <a16:colId xmlns:a16="http://schemas.microsoft.com/office/drawing/2014/main" val="20000"/>
                    </a:ext>
                  </a:extLst>
                </a:gridCol>
                <a:gridCol w="6155989">
                  <a:extLst>
                    <a:ext uri="{9D8B030D-6E8A-4147-A177-3AD203B41FA5}">
                      <a16:colId xmlns:a16="http://schemas.microsoft.com/office/drawing/2014/main" val="20001"/>
                    </a:ext>
                  </a:extLst>
                </a:gridCol>
                <a:gridCol w="738485">
                  <a:extLst>
                    <a:ext uri="{9D8B030D-6E8A-4147-A177-3AD203B41FA5}">
                      <a16:colId xmlns:a16="http://schemas.microsoft.com/office/drawing/2014/main" val="20002"/>
                    </a:ext>
                  </a:extLst>
                </a:gridCol>
                <a:gridCol w="767560">
                  <a:extLst>
                    <a:ext uri="{9D8B030D-6E8A-4147-A177-3AD203B41FA5}">
                      <a16:colId xmlns:a16="http://schemas.microsoft.com/office/drawing/2014/main" val="20003"/>
                    </a:ext>
                  </a:extLst>
                </a:gridCol>
              </a:tblGrid>
              <a:tr h="468760">
                <a:tc>
                  <a:txBody>
                    <a:bodyPr/>
                    <a:lstStyle/>
                    <a:p>
                      <a:pPr algn="ctr" fontAlgn="ctr"/>
                      <a:r>
                        <a:rPr lang="ru-RU" sz="1100" b="0" i="0" u="none" strike="noStrike" dirty="0">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Консолидация электросетевых активов -Приобретение основного средства по договору дарения СНТ </a:t>
                      </a:r>
                      <a:r>
                        <a:rPr lang="ru-RU" sz="1100" b="0" i="0" u="none" strike="noStrike" dirty="0" err="1">
                          <a:solidFill>
                            <a:srgbClr val="000000"/>
                          </a:solidFill>
                          <a:effectLst/>
                          <a:latin typeface="PF Din Text Cond Pro Light"/>
                        </a:rPr>
                        <a:t>Казатум</a:t>
                      </a:r>
                      <a:r>
                        <a:rPr lang="ru-RU" sz="1100" b="0" i="0" u="none" strike="noStrike" dirty="0">
                          <a:solidFill>
                            <a:srgbClr val="000000"/>
                          </a:solidFill>
                          <a:effectLst/>
                          <a:latin typeface="PF Din Text Cond Pro Light"/>
                        </a:rPr>
                        <a:t> (фактическая протяженность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- 0,42 км,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- 0,4 км, фактическая мощность - 0,25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0,250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0,820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468760">
                <a:tc>
                  <a:txBody>
                    <a:bodyPr/>
                    <a:lstStyle/>
                    <a:p>
                      <a:pPr algn="ctr" fontAlgn="ctr"/>
                      <a:r>
                        <a:rPr lang="ru-RU" sz="1100" b="0" i="0" u="none" strike="noStrike">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Принятие на баланс бесхозных распределительных электрических сетей в зоне действия Северного РЭС (фактическая протяженность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- 0,2 км, фактическая мощность – 0,4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0,400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0,200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699296">
                <a:tc>
                  <a:txBody>
                    <a:bodyPr/>
                    <a:lstStyle/>
                    <a:p>
                      <a:pPr algn="ctr" fontAlgn="ctr"/>
                      <a:r>
                        <a:rPr lang="ru-RU" sz="1100" b="0" i="0" u="none" strike="noStrike">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Принятие на баланс бесхозных распределительных электрических сетей в зоне действия Центрального РЭС (фактическая протяженность КЛ-10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- 2,46 км, КЛ-6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- 3,885 км, КЛ-0,4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- 0,063 км,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- 0,53 км, ВЛ-6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- 5,333 км,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- 0,205 км, фактическая мощность - 16,493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16,493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12,476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699296">
                <a:tc>
                  <a:txBody>
                    <a:bodyPr/>
                    <a:lstStyle/>
                    <a:p>
                      <a:pPr algn="ctr" fontAlgn="ctr"/>
                      <a:r>
                        <a:rPr lang="ru-RU" sz="1100" b="0" i="0" u="none" strike="noStrike">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Принятие на баланс бесхозных распределительных электрических сетей в зоне действия </a:t>
                      </a:r>
                      <a:r>
                        <a:rPr lang="ru-RU" sz="1100" b="0" i="0" u="none" strike="noStrike" dirty="0" err="1">
                          <a:solidFill>
                            <a:srgbClr val="000000"/>
                          </a:solidFill>
                          <a:effectLst/>
                          <a:latin typeface="PF Din Text Cond Pro Light"/>
                        </a:rPr>
                        <a:t>Трусовского</a:t>
                      </a:r>
                      <a:r>
                        <a:rPr lang="ru-RU" sz="1100" b="0" i="0" u="none" strike="noStrike" dirty="0">
                          <a:solidFill>
                            <a:srgbClr val="000000"/>
                          </a:solidFill>
                          <a:effectLst/>
                          <a:latin typeface="PF Din Text Cond Pro Light"/>
                        </a:rPr>
                        <a:t> РЭС (фактическая протяженность КЛ-6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- 0,547 км, КЛ-0,4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- 0,175 км,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- 2,39 км, ВЛ-6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- 2,311 км, фактическая мощность - 4,017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4,017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5,423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502971">
                <a:tc>
                  <a:txBody>
                    <a:bodyPr/>
                    <a:lstStyle/>
                    <a:p>
                      <a:pPr algn="ctr" fontAlgn="ctr"/>
                      <a:r>
                        <a:rPr lang="ru-RU" sz="1100" b="0" i="0" u="none" strike="noStrike">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Принятие на баланс бесхозных распределительных электрических сетей в зоне действия </a:t>
                      </a:r>
                      <a:r>
                        <a:rPr lang="ru-RU" sz="1100" b="0" i="0" u="none" strike="noStrike" dirty="0" err="1">
                          <a:solidFill>
                            <a:srgbClr val="000000"/>
                          </a:solidFill>
                          <a:effectLst/>
                          <a:latin typeface="PF Din Text Cond Pro Light"/>
                        </a:rPr>
                        <a:t>Заболдинского</a:t>
                      </a:r>
                      <a:r>
                        <a:rPr lang="ru-RU" sz="1100" b="0" i="0" u="none" strike="noStrike" dirty="0">
                          <a:solidFill>
                            <a:srgbClr val="000000"/>
                          </a:solidFill>
                          <a:effectLst/>
                          <a:latin typeface="PF Din Text Cond Pro Light"/>
                        </a:rPr>
                        <a:t> РЭС (фактическая протяженность КЛ-10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- 1,158 км,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- 0,317 км, фактическая мощность - 5,543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5,543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1,475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468760">
                <a:tc>
                  <a:txBody>
                    <a:bodyPr/>
                    <a:lstStyle/>
                    <a:p>
                      <a:pPr algn="ctr" fontAlgn="ctr"/>
                      <a:r>
                        <a:rPr lang="ru-RU" sz="1100" b="0" i="0" u="none" strike="noStrike">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Принятие на баланс бесхозных распределительных электрических сетей в зоне действия </a:t>
                      </a:r>
                      <a:r>
                        <a:rPr lang="ru-RU" sz="1100" b="0" i="0" u="none" strike="noStrike" dirty="0" err="1">
                          <a:solidFill>
                            <a:srgbClr val="000000"/>
                          </a:solidFill>
                          <a:effectLst/>
                          <a:latin typeface="PF Din Text Cond Pro Light"/>
                        </a:rPr>
                        <a:t>Ахтубинского</a:t>
                      </a:r>
                      <a:r>
                        <a:rPr lang="ru-RU" sz="1100" b="0" i="0" u="none" strike="noStrike" dirty="0">
                          <a:solidFill>
                            <a:srgbClr val="000000"/>
                          </a:solidFill>
                          <a:effectLst/>
                          <a:latin typeface="PF Din Text Cond Pro Light"/>
                        </a:rPr>
                        <a:t> РЭС (фактическая протяженности ВЛ-6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- 0,024 км,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- 24,444 км, фактическая мощность - 0,25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0,250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24,468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468760">
                <a:tc>
                  <a:txBody>
                    <a:bodyPr/>
                    <a:lstStyle/>
                    <a:p>
                      <a:pPr algn="ctr" fontAlgn="ctr"/>
                      <a:r>
                        <a:rPr lang="ru-RU" sz="1100" b="0" i="0" u="none" strike="noStrike">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Принятие на баланс бесхозных распределительных электрических сетей в зоне действия  Приволжского  РЭС (фактическая протяженность ВЛ-0,4 кВ - 1,92 км, фактическая мощность - 0,5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0,500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1,920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468760">
                <a:tc>
                  <a:txBody>
                    <a:bodyPr/>
                    <a:lstStyle/>
                    <a:p>
                      <a:pPr algn="ctr" fontAlgn="ctr"/>
                      <a:r>
                        <a:rPr lang="ru-RU" sz="1100" b="0" i="0" u="none" strike="noStrike">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Консолидация электросетевых активов -Приобретение основного средства по договору дарения  Дроздковой Л.В. (фактическая протяженность ВЛ-6 кВ - 0,025 км, ,фактическая мощность - 0,160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0,160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0,025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r h="468760">
                <a:tc>
                  <a:txBody>
                    <a:bodyPr/>
                    <a:lstStyle/>
                    <a:p>
                      <a:pPr algn="ctr" fontAlgn="ctr"/>
                      <a:r>
                        <a:rPr lang="ru-RU" sz="1100" b="0" i="0" u="none" strike="noStrike">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Консолидация электросетевых активов -Приобретение основного средства по договору дарения Чосич О.Гр (фактическая протяженность ВЛ-10 кВ - 0,023 км, фактическая мощность - 0,100МВА)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0,100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0,023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699296">
                <a:tc>
                  <a:txBody>
                    <a:bodyPr/>
                    <a:lstStyle/>
                    <a:p>
                      <a:pPr algn="ctr" fontAlgn="ctr"/>
                      <a:r>
                        <a:rPr lang="ru-RU" sz="1100" b="0" i="0" u="none" strike="noStrike">
                          <a:solidFill>
                            <a:srgbClr val="000000"/>
                          </a:solidFill>
                          <a:effectLst/>
                          <a:latin typeface="Times New Roman" panose="02020603050405020304" pitchFamily="18" charset="0"/>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panose="02020603050405020304" pitchFamily="18" charset="0"/>
                        </a:rPr>
                        <a:t>Принятие на баланс бесхозных распределительных электрических сетей в зоне действия  Приволжского  РЭС (фактическая протяженность ВЛ-10 кВ - 0,51 км, ВЛ-6 кВ - 0,56 км, ВЛ-0,4 кВ - 13,985 км, фактическая мощность - 1,56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            1,560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            17,835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69310902"/>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48</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329906822"/>
              </p:ext>
            </p:extLst>
          </p:nvPr>
        </p:nvGraphicFramePr>
        <p:xfrm>
          <a:off x="314325" y="953914"/>
          <a:ext cx="8582386" cy="5364336"/>
        </p:xfrm>
        <a:graphic>
          <a:graphicData uri="http://schemas.openxmlformats.org/drawingml/2006/table">
            <a:tbl>
              <a:tblPr/>
              <a:tblGrid>
                <a:gridCol w="903307">
                  <a:extLst>
                    <a:ext uri="{9D8B030D-6E8A-4147-A177-3AD203B41FA5}">
                      <a16:colId xmlns:a16="http://schemas.microsoft.com/office/drawing/2014/main" val="20000"/>
                    </a:ext>
                  </a:extLst>
                </a:gridCol>
                <a:gridCol w="6169683">
                  <a:extLst>
                    <a:ext uri="{9D8B030D-6E8A-4147-A177-3AD203B41FA5}">
                      <a16:colId xmlns:a16="http://schemas.microsoft.com/office/drawing/2014/main" val="20001"/>
                    </a:ext>
                  </a:extLst>
                </a:gridCol>
                <a:gridCol w="740128">
                  <a:extLst>
                    <a:ext uri="{9D8B030D-6E8A-4147-A177-3AD203B41FA5}">
                      <a16:colId xmlns:a16="http://schemas.microsoft.com/office/drawing/2014/main" val="20002"/>
                    </a:ext>
                  </a:extLst>
                </a:gridCol>
                <a:gridCol w="769268">
                  <a:extLst>
                    <a:ext uri="{9D8B030D-6E8A-4147-A177-3AD203B41FA5}">
                      <a16:colId xmlns:a16="http://schemas.microsoft.com/office/drawing/2014/main" val="20003"/>
                    </a:ext>
                  </a:extLst>
                </a:gridCol>
              </a:tblGrid>
              <a:tr h="455730">
                <a:tc>
                  <a:txBody>
                    <a:bodyPr/>
                    <a:lstStyle/>
                    <a:p>
                      <a:pPr algn="ctr" fontAlgn="ctr"/>
                      <a:r>
                        <a:rPr lang="ru-RU" sz="1100" b="0" i="0" u="none" strike="noStrike" dirty="0">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Принятие на баланс бесхозных распределительных электрических сетей в зоне действия  </a:t>
                      </a:r>
                      <a:r>
                        <a:rPr lang="ru-RU" sz="1100" b="0" i="0" u="none" strike="noStrike" dirty="0" err="1">
                          <a:solidFill>
                            <a:srgbClr val="000000"/>
                          </a:solidFill>
                          <a:effectLst/>
                          <a:latin typeface="PF Din Text Cond Pro Light"/>
                        </a:rPr>
                        <a:t>Икрянинского</a:t>
                      </a:r>
                      <a:r>
                        <a:rPr lang="ru-RU" sz="1100" b="0" i="0" u="none" strike="noStrike" dirty="0">
                          <a:solidFill>
                            <a:srgbClr val="000000"/>
                          </a:solidFill>
                          <a:effectLst/>
                          <a:latin typeface="PF Din Text Cond Pro Light"/>
                        </a:rPr>
                        <a:t>  РЭС (фактическая протяженность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- 1,54 км, фактическая мощность - 0,56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0,560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1,540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455730">
                <a:tc>
                  <a:txBody>
                    <a:bodyPr/>
                    <a:lstStyle/>
                    <a:p>
                      <a:pPr algn="ctr" fontAlgn="ctr"/>
                      <a:r>
                        <a:rPr lang="ru-RU" sz="1100" b="0" i="0" u="none" strike="noStrike">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Принятие на баланс бесхозных распределительных электрических сетей в зоне действия  Лиманского  РЭС (фактическая протяженность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- 5,58 км, фактическая мощность - 0,41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0,410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5,580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455730">
                <a:tc>
                  <a:txBody>
                    <a:bodyPr/>
                    <a:lstStyle/>
                    <a:p>
                      <a:pPr algn="ctr" fontAlgn="ctr"/>
                      <a:r>
                        <a:rPr lang="ru-RU" sz="1100" b="0" i="0" u="none" strike="noStrike">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Принятие на баланс бесхозных распределительных электрических сетей в зоне действия  Красноярского  РЭС (фактическая протяженность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- 0,08 км,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- 1,1 км, фактическая мощность - 0,1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0,100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1,180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455730">
                <a:tc>
                  <a:txBody>
                    <a:bodyPr/>
                    <a:lstStyle/>
                    <a:p>
                      <a:pPr algn="ctr" fontAlgn="ctr"/>
                      <a:r>
                        <a:rPr lang="ru-RU" sz="1100" b="0" i="0" u="none" strike="noStrike">
                          <a:solidFill>
                            <a:srgbClr val="000000"/>
                          </a:solidFill>
                          <a:effectLst/>
                          <a:latin typeface="PF Din Text Cond Pro Light"/>
                        </a:rPr>
                        <a:t>АЭ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Консолидация электросетевых активов - Приобретение основного средства по договору дарения </a:t>
                      </a:r>
                      <a:r>
                        <a:rPr lang="ru-RU" sz="1100" b="0" i="0" u="none" strike="noStrike" dirty="0" err="1">
                          <a:solidFill>
                            <a:srgbClr val="000000"/>
                          </a:solidFill>
                          <a:effectLst/>
                          <a:latin typeface="PF Din Text Cond Pro Light"/>
                        </a:rPr>
                        <a:t>Староверовой</a:t>
                      </a:r>
                      <a:r>
                        <a:rPr lang="ru-RU" sz="1100" b="0" i="0" u="none" strike="noStrike" dirty="0">
                          <a:solidFill>
                            <a:srgbClr val="000000"/>
                          </a:solidFill>
                          <a:effectLst/>
                          <a:latin typeface="PF Din Text Cond Pro Light"/>
                        </a:rPr>
                        <a:t> В.М. (фактическая протяженность ВЛ-6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- 0,05 км, фактическая мощность - 0,063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0,063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0,050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366255">
                <a:tc gridSpan="2">
                  <a:txBody>
                    <a:bodyPr/>
                    <a:lstStyle/>
                    <a:p>
                      <a:pPr algn="ctr" fontAlgn="ctr"/>
                      <a:r>
                        <a:rPr lang="ru-RU" sz="1100" b="1" i="0" u="none" strike="noStrike" dirty="0">
                          <a:solidFill>
                            <a:srgbClr val="FFFFFF"/>
                          </a:solidFill>
                          <a:effectLst/>
                          <a:latin typeface="PF Din Text Cond Pro Light"/>
                        </a:rPr>
                        <a:t>ВОЛГОГРАДЭНЕРГО</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ru-RU"/>
                    </a:p>
                  </a:txBody>
                  <a:tcPr/>
                </a:tc>
                <a:tc>
                  <a:txBody>
                    <a:bodyPr/>
                    <a:lstStyle/>
                    <a:p>
                      <a:pPr algn="ctr" fontAlgn="ctr"/>
                      <a:r>
                        <a:rPr lang="ru-RU" sz="1100" b="1" i="0" u="none" strike="noStrike">
                          <a:solidFill>
                            <a:srgbClr val="FFFFFF"/>
                          </a:solidFill>
                          <a:effectLst/>
                          <a:latin typeface="PF Din Text Cond Pro Light"/>
                        </a:rPr>
                        <a:t>         47,262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fontAlgn="ctr"/>
                      <a:r>
                        <a:rPr lang="ru-RU" sz="1100" b="1" i="0" u="none" strike="noStrike">
                          <a:solidFill>
                            <a:srgbClr val="FFFFFF"/>
                          </a:solidFill>
                          <a:effectLst/>
                          <a:latin typeface="PF Din Text Cond Pro Light"/>
                        </a:rPr>
                        <a:t>          72,117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4"/>
                  </a:ext>
                </a:extLst>
              </a:tr>
              <a:tr h="455730">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Реконструкция ВЛ 110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№301, №302 (вынос из зоны затопления) в </a:t>
                      </a:r>
                      <a:r>
                        <a:rPr lang="ru-RU" sz="1100" b="0" i="0" u="none" strike="noStrike" dirty="0" err="1">
                          <a:solidFill>
                            <a:srgbClr val="000000"/>
                          </a:solidFill>
                          <a:effectLst/>
                          <a:latin typeface="PF Din Text Cond Pro Light"/>
                        </a:rPr>
                        <a:t>Светлоярском</a:t>
                      </a:r>
                      <a:r>
                        <a:rPr lang="ru-RU" sz="1100" b="0" i="0" u="none" strike="noStrike" dirty="0">
                          <a:solidFill>
                            <a:srgbClr val="000000"/>
                          </a:solidFill>
                          <a:effectLst/>
                          <a:latin typeface="PF Din Text Cond Pro Light"/>
                        </a:rPr>
                        <a:t> районе Волгоградской области производственного отделения "Волгоградские </a:t>
                      </a:r>
                      <a:r>
                        <a:rPr lang="ru-RU" sz="1100" b="0" i="0" u="none" strike="noStrike" dirty="0" err="1">
                          <a:solidFill>
                            <a:srgbClr val="000000"/>
                          </a:solidFill>
                          <a:effectLst/>
                          <a:latin typeface="PF Din Text Cond Pro Light"/>
                        </a:rPr>
                        <a:t>электричекские</a:t>
                      </a:r>
                      <a:r>
                        <a:rPr lang="ru-RU" sz="1100" b="0" i="0" u="none" strike="noStrike" dirty="0">
                          <a:solidFill>
                            <a:srgbClr val="000000"/>
                          </a:solidFill>
                          <a:effectLst/>
                          <a:latin typeface="PF Din Text Cond Pro Light"/>
                        </a:rPr>
                        <a:t> сети" филиала  ОАО "МРСК Юга" - "Волгоградэнерго"</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0,405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679858">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Реконструкция  ПС 110/6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Цементная с заменой силовых трансформаторов 110/6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Т-1, Т-2  мощностью 20 МВА на большую мощность ПО "Михайловские электрические сети"(с увеличением трансформаторной мощности на 40 МВА до 80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40,000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679858">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Строительство ВЛ-10 кВ (ориентировочной протяженностью 0,01 км) отпайкой от ВЛ-10 кВ №20 ПС 35/10 кВ «Ляпичево» для электроснабжения насосной станции, расположенной в Волгоградской области, Калачевский район, п. Донской, ул. Набережная, д. 15а, Калачевский РЭС» (34-1-18-00359149)</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0,010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455730">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Технологическое присоединение </a:t>
                      </a:r>
                      <a:r>
                        <a:rPr lang="ru-RU" sz="1100" b="0" i="0" u="none" strike="noStrike" dirty="0" err="1">
                          <a:solidFill>
                            <a:srgbClr val="000000"/>
                          </a:solidFill>
                          <a:effectLst/>
                          <a:latin typeface="PF Din Text Cond Pro Light"/>
                        </a:rPr>
                        <a:t>энергопринимающих</a:t>
                      </a:r>
                      <a:r>
                        <a:rPr lang="ru-RU" sz="1100" b="0" i="0" u="none" strike="noStrike" dirty="0">
                          <a:solidFill>
                            <a:srgbClr val="000000"/>
                          </a:solidFill>
                          <a:effectLst/>
                          <a:latin typeface="PF Din Text Cond Pro Light"/>
                        </a:rPr>
                        <a:t> устройств потребителей максимальной мощностью до 150 кВт включительно, всего (новое строительство)</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0,414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0,937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8"/>
                  </a:ext>
                </a:extLst>
              </a:tr>
              <a:tr h="903985">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Строительство ВЛ-10 кВ отпайкой от ВЛ-10 кВ №11 ПС 110/10 кВ «Степная», для электроснабжения КТП-10/0,4 кВ 1000 кВа и электрооборудования складских помещений, расположенных в Волгоградской области, Городищенском районе, п. Новая Надежда, кадастровый номер 34:03:160002:693, Городищенский РЭС» (34-1-16-00273223).  (ориентировочная протяженность 0,01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0,003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55588215"/>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49</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48347607"/>
              </p:ext>
            </p:extLst>
          </p:nvPr>
        </p:nvGraphicFramePr>
        <p:xfrm>
          <a:off x="400049" y="1132197"/>
          <a:ext cx="8496662" cy="5186053"/>
        </p:xfrm>
        <a:graphic>
          <a:graphicData uri="http://schemas.openxmlformats.org/drawingml/2006/table">
            <a:tbl>
              <a:tblPr/>
              <a:tblGrid>
                <a:gridCol w="894285">
                  <a:extLst>
                    <a:ext uri="{9D8B030D-6E8A-4147-A177-3AD203B41FA5}">
                      <a16:colId xmlns:a16="http://schemas.microsoft.com/office/drawing/2014/main" val="20000"/>
                    </a:ext>
                  </a:extLst>
                </a:gridCol>
                <a:gridCol w="6108057">
                  <a:extLst>
                    <a:ext uri="{9D8B030D-6E8A-4147-A177-3AD203B41FA5}">
                      <a16:colId xmlns:a16="http://schemas.microsoft.com/office/drawing/2014/main" val="20001"/>
                    </a:ext>
                  </a:extLst>
                </a:gridCol>
                <a:gridCol w="732736">
                  <a:extLst>
                    <a:ext uri="{9D8B030D-6E8A-4147-A177-3AD203B41FA5}">
                      <a16:colId xmlns:a16="http://schemas.microsoft.com/office/drawing/2014/main" val="20002"/>
                    </a:ext>
                  </a:extLst>
                </a:gridCol>
                <a:gridCol w="761584">
                  <a:extLst>
                    <a:ext uri="{9D8B030D-6E8A-4147-A177-3AD203B41FA5}">
                      <a16:colId xmlns:a16="http://schemas.microsoft.com/office/drawing/2014/main" val="20003"/>
                    </a:ext>
                  </a:extLst>
                </a:gridCol>
              </a:tblGrid>
              <a:tr h="472870">
                <a:tc>
                  <a:txBody>
                    <a:bodyPr/>
                    <a:lstStyle/>
                    <a:p>
                      <a:pPr algn="ctr" fontAlgn="ctr"/>
                      <a:r>
                        <a:rPr lang="ru-RU" sz="1100" b="0" i="0" u="none" strike="noStrike" dirty="0">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Технологическое присоединение </a:t>
                      </a:r>
                      <a:r>
                        <a:rPr lang="ru-RU" sz="1100" b="0" i="0" u="none" strike="noStrike" dirty="0" err="1">
                          <a:solidFill>
                            <a:srgbClr val="000000"/>
                          </a:solidFill>
                          <a:effectLst/>
                          <a:latin typeface="PF Din Text Cond Pro Light"/>
                        </a:rPr>
                        <a:t>энергопринимающих</a:t>
                      </a:r>
                      <a:r>
                        <a:rPr lang="ru-RU" sz="1100" b="0" i="0" u="none" strike="noStrike" dirty="0">
                          <a:solidFill>
                            <a:srgbClr val="000000"/>
                          </a:solidFill>
                          <a:effectLst/>
                          <a:latin typeface="PF Din Text Cond Pro Light"/>
                        </a:rPr>
                        <a:t> устройств потребителей максимальной мощностью до 15 кВт включительно, всего (новое строительство)</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0,165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9,097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472870">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Переустройство участка трассы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5 ПС 110/35/10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a:t>
                      </a:r>
                      <a:r>
                        <a:rPr lang="ru-RU" sz="1100" b="0" i="0" u="none" strike="noStrike" dirty="0" err="1">
                          <a:solidFill>
                            <a:srgbClr val="000000"/>
                          </a:solidFill>
                          <a:effectLst/>
                          <a:latin typeface="PF Din Text Cond Pro Light"/>
                        </a:rPr>
                        <a:t>Дубовская</a:t>
                      </a:r>
                      <a:r>
                        <a:rPr lang="ru-RU" sz="1100" b="0" i="0" u="none" strike="noStrike" dirty="0">
                          <a:solidFill>
                            <a:srgbClr val="000000"/>
                          </a:solidFill>
                          <a:effectLst/>
                          <a:latin typeface="PF Din Text Cond Pro Light"/>
                        </a:rPr>
                        <a:t>" от опоры № 64 до опоры № 117, ориентировочной протяженностью 2.7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3,135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705426">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Переустройство участков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2 от КТП-1283/250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от опоры № 12 до опоры № 18,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2-6 от КТП-1283/250 от опоры № 1до опоры № 3  в Алексеевском муниципальном районе, Волгоградской области (мост через р. Бузулук Волгоградской области), ориентировочной протяженностью 0.22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0,220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240313">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Реконструкция ТП, РП 6-10/0,4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ПС 35-110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(объекты ремонтной программы) (594 единицы)</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2,852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705426">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«Реконструкция КТП-10/0,4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1232/100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(с увеличением трансформаторной мощности на 60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до 160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по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№2 ПС 35/10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«Аксай», расположенной в с. Аксай, Волгоградской области, Октябрьский район, Октябрьский РЭС»</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0,160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705426">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«Реконструкция КТП-10/0,4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579/100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(с уменьшением трансформаторной мощности на 75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до 25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по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4 ПС 35/10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«Алешкино», расположенной в х. Алешкин, Волгоградской области, Чернышковский район, Чернышковский РЭС»</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0,025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472870">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Реконструкция ТП-10/0,4 кВ № 3140/63 кВА с заменой силового трансформатора 63 кВА на 63 кВА, расположенной в Волгоградской области, Иловлинский район, х. Рассет, Логовский РЭС</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0,063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705426">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«Реконструкция КТП-10/0,4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7/160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(с заменой силового трансформатора 160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на 160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по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№6 ПС 110/10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«Ягодная», расположенной в Волгоградской области, Ольховский район, с. Ягодное, Ольховский РЭС»</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0,160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705426">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«Реконструкция КТП-10/0,4 кВ № 967/250 кВА (с уменьшением трансформаторной мощности с 250 кВА на 160 кВА) по ВЛ-10 кВ №3 ПС 110/10 кВ «Солодча», расположенной в Волгоградской области, Ольховский район, с. Захаровка, Ольховский РЭС»</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0,160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384588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5</a:t>
            </a:fld>
            <a:endParaRPr lang="ru-RU" dirty="0"/>
          </a:p>
        </p:txBody>
      </p:sp>
      <p:sp>
        <p:nvSpPr>
          <p:cNvPr id="2" name="Заголовок 1"/>
          <p:cNvSpPr>
            <a:spLocks noGrp="1"/>
          </p:cNvSpPr>
          <p:nvPr>
            <p:ph type="title"/>
          </p:nvPr>
        </p:nvSpPr>
        <p:spPr>
          <a:xfrm>
            <a:off x="2273182" y="364437"/>
            <a:ext cx="6519126" cy="349201"/>
          </a:xfrm>
        </p:spPr>
        <p:txBody>
          <a:bodyPr/>
          <a:lstStyle/>
          <a:p>
            <a:r>
              <a:rPr lang="ru-RU" dirty="0"/>
              <a:t>КЛЮЧЕВЫЕ </a:t>
            </a:r>
            <a:r>
              <a:rPr lang="ru-RU" dirty="0" smtClean="0"/>
              <a:t>СОБЫТИЯ ЗА 9 МЕСЯЦЕВ 2019 ГОДА</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879962526"/>
              </p:ext>
            </p:extLst>
          </p:nvPr>
        </p:nvGraphicFramePr>
        <p:xfrm>
          <a:off x="401934" y="1185706"/>
          <a:ext cx="8387229" cy="5056344"/>
        </p:xfrm>
        <a:graphic>
          <a:graphicData uri="http://schemas.openxmlformats.org/drawingml/2006/table">
            <a:tbl>
              <a:tblPr firstRow="1" firstCol="1" bandRow="1"/>
              <a:tblGrid>
                <a:gridCol w="913448">
                  <a:extLst>
                    <a:ext uri="{9D8B030D-6E8A-4147-A177-3AD203B41FA5}">
                      <a16:colId xmlns:a16="http://schemas.microsoft.com/office/drawing/2014/main" val="20000"/>
                    </a:ext>
                  </a:extLst>
                </a:gridCol>
                <a:gridCol w="7473781">
                  <a:extLst>
                    <a:ext uri="{9D8B030D-6E8A-4147-A177-3AD203B41FA5}">
                      <a16:colId xmlns:a16="http://schemas.microsoft.com/office/drawing/2014/main" val="20001"/>
                    </a:ext>
                  </a:extLst>
                </a:gridCol>
              </a:tblGrid>
              <a:tr h="223036">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100" dirty="0" smtClean="0">
                          <a:solidFill>
                            <a:schemeClr val="bg1"/>
                          </a:solidFill>
                          <a:effectLst/>
                          <a:latin typeface="PF Din Text Cond Pro Light"/>
                          <a:ea typeface="Times New Roman"/>
                          <a:cs typeface="Times New Roman"/>
                        </a:rPr>
                        <a:t>2019 ГОД</a:t>
                      </a:r>
                      <a:endParaRPr lang="ru-RU" sz="1100" dirty="0">
                        <a:solidFill>
                          <a:schemeClr val="bg1"/>
                        </a:solidFill>
                        <a:effectLst/>
                        <a:latin typeface="PF Din Text Cond Pro Light"/>
                        <a:ea typeface="Times New Roman"/>
                        <a:cs typeface="Times New Roman"/>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200" b="1" i="0" u="none" strike="noStrike" cap="none" spc="0" baseline="0" dirty="0" smtClean="0">
                          <a:ln>
                            <a:noFill/>
                          </a:ln>
                          <a:solidFill>
                            <a:schemeClr val="bg1"/>
                          </a:solidFill>
                          <a:effectLst/>
                          <a:uFillTx/>
                          <a:latin typeface="PF Din Text Comp Pro Medium"/>
                          <a:ea typeface="Calibri" panose="020F0502020204030204" pitchFamily="34" charset="0"/>
                          <a:cs typeface="Times New Roman" panose="02020603050405020304" pitchFamily="18" charset="0"/>
                          <a:sym typeface="Calibri"/>
                        </a:rPr>
                        <a:t>Краткое описание события</a:t>
                      </a:r>
                      <a:endParaRPr lang="ru-RU" sz="1200" b="1" i="0" u="none" strike="noStrike" cap="none" spc="0" baseline="0" dirty="0">
                        <a:ln>
                          <a:noFill/>
                        </a:ln>
                        <a:solidFill>
                          <a:schemeClr val="bg1"/>
                        </a:solidFill>
                        <a:effectLst/>
                        <a:uFillTx/>
                        <a:latin typeface="PF Din Text Comp Pro Medium"/>
                        <a:ea typeface="Calibri" panose="020F0502020204030204" pitchFamily="34" charset="0"/>
                        <a:cs typeface="Times New Roman" panose="02020603050405020304" pitchFamily="18" charset="0"/>
                        <a:sym typeface="Calibri"/>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167310">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21 февраля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ru-RU" sz="1100" dirty="0">
                          <a:effectLst/>
                          <a:latin typeface="PF Din Text Cond Pro Light"/>
                          <a:ea typeface="Calibri" panose="020F0502020204030204" pitchFamily="34" charset="0"/>
                          <a:cs typeface="Times New Roman" panose="02020603050405020304" pitchFamily="18" charset="0"/>
                        </a:rPr>
                        <a:t>ПАО "МРСК Юга" в 2018 году получило чистую прибыль по РСБУ в размере 1,122 млрд рублей, что в 2,2 раза больше, чем годом ранее, сообщается в отчетности компании.</a:t>
                      </a:r>
                    </a:p>
                    <a:p>
                      <a:pPr algn="just">
                        <a:lnSpc>
                          <a:spcPct val="107000"/>
                        </a:lnSpc>
                        <a:spcAft>
                          <a:spcPts val="0"/>
                        </a:spcAft>
                      </a:pPr>
                      <a:r>
                        <a:rPr lang="ru-RU" sz="1100" dirty="0">
                          <a:effectLst/>
                          <a:latin typeface="PF Din Text Cond Pro Light"/>
                          <a:ea typeface="Calibri" panose="020F0502020204030204" pitchFamily="34" charset="0"/>
                          <a:cs typeface="Times New Roman" panose="02020603050405020304" pitchFamily="18" charset="0"/>
                        </a:rPr>
                        <a:t>Основным фактором, способствовавшим увеличению чистой прибыли, является рост котлового полезного отпуска электроэнергии в волгоградском, калмыцком и ростовском филиалах.</a:t>
                      </a:r>
                    </a:p>
                    <a:p>
                      <a:pPr algn="just">
                        <a:lnSpc>
                          <a:spcPct val="107000"/>
                        </a:lnSpc>
                        <a:spcAft>
                          <a:spcPts val="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Выручка</a:t>
                      </a:r>
                      <a:r>
                        <a:rPr lang="ru-RU" sz="1100" dirty="0">
                          <a:effectLst/>
                          <a:latin typeface="PF Din Text Cond Pro Light"/>
                          <a:ea typeface="Calibri" panose="020F0502020204030204" pitchFamily="34" charset="0"/>
                          <a:cs typeface="Times New Roman" panose="02020603050405020304" pitchFamily="18" charset="0"/>
                        </a:rPr>
                        <a:t> выросла на 3,6%, до 36,394 млрд рублей. В том числе выручка от передачи электроэнергии увеличилась на 4,5%, до 34,928 млрд рублей, выручка от </a:t>
                      </a:r>
                      <a:r>
                        <a:rPr lang="ru-RU" sz="1100" dirty="0" err="1">
                          <a:effectLst/>
                          <a:latin typeface="PF Din Text Cond Pro Light"/>
                          <a:ea typeface="Calibri" panose="020F0502020204030204" pitchFamily="34" charset="0"/>
                          <a:cs typeface="Times New Roman" panose="02020603050405020304" pitchFamily="18" charset="0"/>
                        </a:rPr>
                        <a:t>техприсоединения</a:t>
                      </a:r>
                      <a:r>
                        <a:rPr lang="ru-RU" sz="1100" dirty="0">
                          <a:effectLst/>
                          <a:latin typeface="PF Din Text Cond Pro Light"/>
                          <a:ea typeface="Calibri" panose="020F0502020204030204" pitchFamily="34" charset="0"/>
                          <a:cs typeface="Times New Roman" panose="02020603050405020304" pitchFamily="18" charset="0"/>
                        </a:rPr>
                        <a:t> сократилась на 8,5%, до 380,107 млн рублей.</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3850">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28 февраля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just">
                        <a:lnSpc>
                          <a:spcPct val="107000"/>
                        </a:lnSpc>
                        <a:spcAft>
                          <a:spcPts val="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Волгоградский суд вынес решение о блокировке 3 сайтов, реализующих устройства для искажения показаний счетчиков.</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3"/>
                  </a:ext>
                </a:extLst>
              </a:tr>
              <a:tr h="746439">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5 марта</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С начала года специалисты волгоградского филиала ПАО «МРСК Юга» обеспечили технологическое присоединение 116 объектов общей мощностью 1,73 МВт. Большая часть из них расположена в отдаленных районах области. </a:t>
                      </a:r>
                      <a:r>
                        <a:rPr lang="ru-RU" sz="1100" b="0" i="0" u="none" strike="noStrike" cap="none" spc="0" baseline="0" dirty="0"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Волгоградские </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энергетики в наступившем году дали электроэнергию 60 жилым домам в Урюпинском, Михайловском,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Палласовском</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Кумылженском</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и других районах области.</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36518">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13 марта</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Торжественный запуск уникального проекта «Мобильный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энергокласс</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состоялся в волгоградском филиале ПАО «МРСК Юга». Первый набор учеников составил 30 школьников выпускных классов районных школ.  </a:t>
                      </a:r>
                    </a:p>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«Мобильный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энергокласс</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представляет собой компактный комплект из 10 стендов энергооборудования, который легко транспортируется и устанавливается в сельских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трудодефицитных</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районах на период краткосрочного обучения.</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5"/>
                  </a:ext>
                </a:extLst>
              </a:tr>
              <a:tr h="713731">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21 марта</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Среди социально значимых объектов, подключенных к сетям ростовского филиала ПАО «МРСК Юга» в 2019 году - две общеобразовательные школы в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Целинском</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и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Верхнедонском</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районах Ростовской области общей мощностью 189 кВт и два фельдшерско-акушерских пункта в Орловском и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Егорлыкском</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районах общей мощностью 30 кВт.</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521004"/>
                  </a:ext>
                </a:extLst>
              </a:tr>
              <a:tr h="895460">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21 марта</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Генеральный директор ПАО «МРСК Юга» Борис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Эбзеев</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и председатель Правления Федерации гребли на байдарках и каноэ Ростовской области Андрей Петров подписали соглашение о сотрудничестве.  </a:t>
                      </a:r>
                    </a:p>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Соглашение подписано сроком на 5 лет и предполагает реализацию социально-ориентированной программы по популяризации гребных видов спорта, проведение совместных мероприятий, вовлечение в спорт сотрудников компании и членов их семей.</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66459901"/>
                  </a:ext>
                </a:extLst>
              </a:tr>
            </a:tbl>
          </a:graphicData>
        </a:graphic>
      </p:graphicFrame>
    </p:spTree>
    <p:extLst>
      <p:ext uri="{BB962C8B-B14F-4D97-AF65-F5344CB8AC3E}">
        <p14:creationId xmlns:p14="http://schemas.microsoft.com/office/powerpoint/2010/main" val="2815353284"/>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50</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602083659"/>
              </p:ext>
            </p:extLst>
          </p:nvPr>
        </p:nvGraphicFramePr>
        <p:xfrm>
          <a:off x="228600" y="974060"/>
          <a:ext cx="8668111" cy="5344192"/>
        </p:xfrm>
        <a:graphic>
          <a:graphicData uri="http://schemas.openxmlformats.org/drawingml/2006/table">
            <a:tbl>
              <a:tblPr/>
              <a:tblGrid>
                <a:gridCol w="912330">
                  <a:extLst>
                    <a:ext uri="{9D8B030D-6E8A-4147-A177-3AD203B41FA5}">
                      <a16:colId xmlns:a16="http://schemas.microsoft.com/office/drawing/2014/main" val="20000"/>
                    </a:ext>
                  </a:extLst>
                </a:gridCol>
                <a:gridCol w="6231309">
                  <a:extLst>
                    <a:ext uri="{9D8B030D-6E8A-4147-A177-3AD203B41FA5}">
                      <a16:colId xmlns:a16="http://schemas.microsoft.com/office/drawing/2014/main" val="20001"/>
                    </a:ext>
                  </a:extLst>
                </a:gridCol>
                <a:gridCol w="747521">
                  <a:extLst>
                    <a:ext uri="{9D8B030D-6E8A-4147-A177-3AD203B41FA5}">
                      <a16:colId xmlns:a16="http://schemas.microsoft.com/office/drawing/2014/main" val="20002"/>
                    </a:ext>
                  </a:extLst>
                </a:gridCol>
                <a:gridCol w="776951">
                  <a:extLst>
                    <a:ext uri="{9D8B030D-6E8A-4147-A177-3AD203B41FA5}">
                      <a16:colId xmlns:a16="http://schemas.microsoft.com/office/drawing/2014/main" val="20003"/>
                    </a:ext>
                  </a:extLst>
                </a:gridCol>
              </a:tblGrid>
              <a:tr h="694743">
                <a:tc>
                  <a:txBody>
                    <a:bodyPr/>
                    <a:lstStyle/>
                    <a:p>
                      <a:pPr algn="ctr" fontAlgn="ctr"/>
                      <a:r>
                        <a:rPr lang="ru-RU" sz="1100" b="0" i="0" u="none" strike="noStrike" dirty="0">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«Реконструкция КТП-10/0,4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№385/160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(с уменьшением трансформаторной мощности на 97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до 63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по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№17 ПС 110/10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a:t>
                      </a:r>
                      <a:r>
                        <a:rPr lang="ru-RU" sz="1100" b="0" i="0" u="none" strike="noStrike" dirty="0" err="1">
                          <a:solidFill>
                            <a:srgbClr val="000000"/>
                          </a:solidFill>
                          <a:effectLst/>
                          <a:latin typeface="PF Din Text Cond Pro Light"/>
                        </a:rPr>
                        <a:t>Купцово</a:t>
                      </a:r>
                      <a:r>
                        <a:rPr lang="ru-RU" sz="1100" b="0" i="0" u="none" strike="noStrike" dirty="0">
                          <a:solidFill>
                            <a:srgbClr val="000000"/>
                          </a:solidFill>
                          <a:effectLst/>
                          <a:latin typeface="PF Din Text Cond Pro Light"/>
                        </a:rPr>
                        <a:t>», расположенной в Волгоградской области, Котовский район, с. </a:t>
                      </a:r>
                      <a:r>
                        <a:rPr lang="ru-RU" sz="1100" b="0" i="0" u="none" strike="noStrike" dirty="0" err="1">
                          <a:solidFill>
                            <a:srgbClr val="000000"/>
                          </a:solidFill>
                          <a:effectLst/>
                          <a:latin typeface="PF Din Text Cond Pro Light"/>
                        </a:rPr>
                        <a:t>Коростино</a:t>
                      </a:r>
                      <a:r>
                        <a:rPr lang="ru-RU" sz="1100" b="0" i="0" u="none" strike="noStrike" dirty="0">
                          <a:solidFill>
                            <a:srgbClr val="000000"/>
                          </a:solidFill>
                          <a:effectLst/>
                          <a:latin typeface="PF Din Text Cond Pro Light"/>
                        </a:rPr>
                        <a:t>, Котовский РЭС»</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0,063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465709">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Реконструкция ТП-10/0,4 №2 с заменой силового трансформатора 100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на 100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расположенной в Волгоградской области, </a:t>
                      </a:r>
                      <a:r>
                        <a:rPr lang="ru-RU" sz="1100" b="0" i="0" u="none" strike="noStrike" dirty="0" err="1">
                          <a:solidFill>
                            <a:srgbClr val="000000"/>
                          </a:solidFill>
                          <a:effectLst/>
                          <a:latin typeface="PF Din Text Cond Pro Light"/>
                        </a:rPr>
                        <a:t>Старополтавский</a:t>
                      </a:r>
                      <a:r>
                        <a:rPr lang="ru-RU" sz="1100" b="0" i="0" u="none" strike="noStrike" dirty="0">
                          <a:solidFill>
                            <a:srgbClr val="000000"/>
                          </a:solidFill>
                          <a:effectLst/>
                          <a:latin typeface="PF Din Text Cond Pro Light"/>
                        </a:rPr>
                        <a:t> район , </a:t>
                      </a:r>
                      <a:r>
                        <a:rPr lang="ru-RU" sz="1100" b="0" i="0" u="none" strike="noStrike" dirty="0" err="1">
                          <a:solidFill>
                            <a:srgbClr val="000000"/>
                          </a:solidFill>
                          <a:effectLst/>
                          <a:latin typeface="PF Din Text Cond Pro Light"/>
                        </a:rPr>
                        <a:t>с.Гмелинка</a:t>
                      </a:r>
                      <a:r>
                        <a:rPr lang="ru-RU" sz="1100" b="0" i="0" u="none" strike="noStrike" dirty="0">
                          <a:solidFill>
                            <a:srgbClr val="000000"/>
                          </a:solidFill>
                          <a:effectLst/>
                          <a:latin typeface="PF Din Text Cond Pro Light"/>
                        </a:rPr>
                        <a:t>, </a:t>
                      </a:r>
                      <a:r>
                        <a:rPr lang="ru-RU" sz="1100" b="0" i="0" u="none" strike="noStrike" dirty="0" err="1">
                          <a:solidFill>
                            <a:srgbClr val="000000"/>
                          </a:solidFill>
                          <a:effectLst/>
                          <a:latin typeface="PF Din Text Cond Pro Light"/>
                        </a:rPr>
                        <a:t>Старополтавский</a:t>
                      </a:r>
                      <a:r>
                        <a:rPr lang="ru-RU" sz="1100" b="0" i="0" u="none" strike="noStrike" dirty="0">
                          <a:solidFill>
                            <a:srgbClr val="000000"/>
                          </a:solidFill>
                          <a:effectLst/>
                          <a:latin typeface="PF Din Text Cond Pro Light"/>
                        </a:rPr>
                        <a:t> РЭС</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0,100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465709">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Реконструкция ТП-10/0,4 № 429 с заменой силового трансформатора 160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на 160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расположенной в Волгоградской области, </a:t>
                      </a:r>
                      <a:r>
                        <a:rPr lang="ru-RU" sz="1100" b="0" i="0" u="none" strike="noStrike" dirty="0" err="1">
                          <a:solidFill>
                            <a:srgbClr val="000000"/>
                          </a:solidFill>
                          <a:effectLst/>
                          <a:latin typeface="PF Din Text Cond Pro Light"/>
                        </a:rPr>
                        <a:t>Старополтавский</a:t>
                      </a:r>
                      <a:r>
                        <a:rPr lang="ru-RU" sz="1100" b="0" i="0" u="none" strike="noStrike" dirty="0">
                          <a:solidFill>
                            <a:srgbClr val="000000"/>
                          </a:solidFill>
                          <a:effectLst/>
                          <a:latin typeface="PF Din Text Cond Pro Light"/>
                        </a:rPr>
                        <a:t> район, </a:t>
                      </a:r>
                      <a:r>
                        <a:rPr lang="ru-RU" sz="1100" b="0" i="0" u="none" strike="noStrike" dirty="0" err="1">
                          <a:solidFill>
                            <a:srgbClr val="000000"/>
                          </a:solidFill>
                          <a:effectLst/>
                          <a:latin typeface="PF Din Text Cond Pro Light"/>
                        </a:rPr>
                        <a:t>с.Торгун</a:t>
                      </a:r>
                      <a:r>
                        <a:rPr lang="ru-RU" sz="1100" b="0" i="0" u="none" strike="noStrike" dirty="0">
                          <a:solidFill>
                            <a:srgbClr val="000000"/>
                          </a:solidFill>
                          <a:effectLst/>
                          <a:latin typeface="PF Din Text Cond Pro Light"/>
                        </a:rPr>
                        <a:t>, </a:t>
                      </a:r>
                      <a:r>
                        <a:rPr lang="ru-RU" sz="1100" b="0" i="0" u="none" strike="noStrike" dirty="0" err="1">
                          <a:solidFill>
                            <a:srgbClr val="000000"/>
                          </a:solidFill>
                          <a:effectLst/>
                          <a:latin typeface="PF Din Text Cond Pro Light"/>
                        </a:rPr>
                        <a:t>Старополтавский</a:t>
                      </a:r>
                      <a:r>
                        <a:rPr lang="ru-RU" sz="1100" b="0" i="0" u="none" strike="noStrike" dirty="0">
                          <a:solidFill>
                            <a:srgbClr val="000000"/>
                          </a:solidFill>
                          <a:effectLst/>
                          <a:latin typeface="PF Din Text Cond Pro Light"/>
                        </a:rPr>
                        <a:t> РЭС</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0,160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465709">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Реконструкция ТП-10/0,4 № 235 (с увеличением трансформаторной </a:t>
                      </a:r>
                      <a:r>
                        <a:rPr lang="ru-RU" sz="1100" b="0" i="0" u="none" strike="noStrike" dirty="0" err="1">
                          <a:solidFill>
                            <a:srgbClr val="000000"/>
                          </a:solidFill>
                          <a:effectLst/>
                          <a:latin typeface="PF Din Text Cond Pro Light"/>
                        </a:rPr>
                        <a:t>мощностина</a:t>
                      </a:r>
                      <a:r>
                        <a:rPr lang="ru-RU" sz="1100" b="0" i="0" u="none" strike="noStrike" dirty="0">
                          <a:solidFill>
                            <a:srgbClr val="000000"/>
                          </a:solidFill>
                          <a:effectLst/>
                          <a:latin typeface="PF Din Text Cond Pro Light"/>
                        </a:rPr>
                        <a:t> 90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до 250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расположенной в Волгоградской области, </a:t>
                      </a:r>
                      <a:r>
                        <a:rPr lang="ru-RU" sz="1100" b="0" i="0" u="none" strike="noStrike" dirty="0" err="1">
                          <a:solidFill>
                            <a:srgbClr val="000000"/>
                          </a:solidFill>
                          <a:effectLst/>
                          <a:latin typeface="PF Din Text Cond Pro Light"/>
                        </a:rPr>
                        <a:t>Палласовский</a:t>
                      </a:r>
                      <a:r>
                        <a:rPr lang="ru-RU" sz="1100" b="0" i="0" u="none" strike="noStrike" dirty="0">
                          <a:solidFill>
                            <a:srgbClr val="000000"/>
                          </a:solidFill>
                          <a:effectLst/>
                          <a:latin typeface="PF Din Text Cond Pro Light"/>
                        </a:rPr>
                        <a:t> район, п. Эльтон, </a:t>
                      </a:r>
                      <a:r>
                        <a:rPr lang="ru-RU" sz="1100" b="0" i="0" u="none" strike="noStrike" dirty="0" err="1">
                          <a:solidFill>
                            <a:srgbClr val="000000"/>
                          </a:solidFill>
                          <a:effectLst/>
                          <a:latin typeface="PF Din Text Cond Pro Light"/>
                        </a:rPr>
                        <a:t>Палласовский</a:t>
                      </a:r>
                      <a:r>
                        <a:rPr lang="ru-RU" sz="1100" b="0" i="0" u="none" strike="noStrike" dirty="0">
                          <a:solidFill>
                            <a:srgbClr val="000000"/>
                          </a:solidFill>
                          <a:effectLst/>
                          <a:latin typeface="PF Din Text Cond Pro Light"/>
                        </a:rPr>
                        <a:t> РЭС</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0,250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465709">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Реконструкция ТП-10/0.4 №451 с заменой силового трансформатора 100 кВА на 100 кВА, расположенной в Волгоградской области, Палласовский район, п. Савинка, Палласовский РЭС</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0,100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465709">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Реконструкция КТП-10/0,4 кВ №533/160 кВА с заменой силового трансформатора 160 кВА на 160 кВА по ВЛ-10 кВ №3 РП-470, расположенной в Волгоградской области, Светлоярский район, п.Кирова, Красноармейский РЭС  </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0,160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694743">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Реконструкция КТП-10/0,4 кВ №337/160кВА с заменой силового трансформатора 160кВА на 160кВА по ВЛ-10 кВ №1 РП "Степная" ПС 35/10 кВ "Нариман", расположенной в Волгоградской области, Светлоярский район, с.Червлёное, Красноармейский РЭС   </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0,160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694743">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Реконструкция КТП-10/0,4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336/630 </a:t>
                      </a:r>
                      <a:r>
                        <a:rPr lang="ru-RU" sz="1100" b="0" i="0" u="none" strike="noStrike" dirty="0" err="1">
                          <a:solidFill>
                            <a:srgbClr val="000000"/>
                          </a:solidFill>
                          <a:effectLst/>
                          <a:latin typeface="PF Din Text Cond Pro Light"/>
                        </a:rPr>
                        <a:t>кВАс</a:t>
                      </a:r>
                      <a:r>
                        <a:rPr lang="ru-RU" sz="1100" b="0" i="0" u="none" strike="noStrike" dirty="0">
                          <a:solidFill>
                            <a:srgbClr val="000000"/>
                          </a:solidFill>
                          <a:effectLst/>
                          <a:latin typeface="PF Din Text Cond Pro Light"/>
                        </a:rPr>
                        <a:t> заменой силового трансформатора 630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на 630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по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№16 ПС 110/6/10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"Райгород-2", расположенной в Волгоградской области, </a:t>
                      </a:r>
                      <a:r>
                        <a:rPr lang="ru-RU" sz="1100" b="0" i="0" u="none" strike="noStrike" dirty="0" err="1">
                          <a:solidFill>
                            <a:srgbClr val="000000"/>
                          </a:solidFill>
                          <a:effectLst/>
                          <a:latin typeface="PF Din Text Cond Pro Light"/>
                        </a:rPr>
                        <a:t>Светлоярский</a:t>
                      </a:r>
                      <a:r>
                        <a:rPr lang="ru-RU" sz="1100" b="0" i="0" u="none" strike="noStrike" dirty="0">
                          <a:solidFill>
                            <a:srgbClr val="000000"/>
                          </a:solidFill>
                          <a:effectLst/>
                          <a:latin typeface="PF Din Text Cond Pro Light"/>
                        </a:rPr>
                        <a:t> район, </a:t>
                      </a:r>
                      <a:r>
                        <a:rPr lang="ru-RU" sz="1100" b="0" i="0" u="none" strike="noStrike" dirty="0" err="1">
                          <a:solidFill>
                            <a:srgbClr val="000000"/>
                          </a:solidFill>
                          <a:effectLst/>
                          <a:latin typeface="PF Din Text Cond Pro Light"/>
                        </a:rPr>
                        <a:t>с.Райгород</a:t>
                      </a:r>
                      <a:r>
                        <a:rPr lang="ru-RU" sz="1100" b="0" i="0" u="none" strike="noStrike" dirty="0">
                          <a:solidFill>
                            <a:srgbClr val="000000"/>
                          </a:solidFill>
                          <a:effectLst/>
                          <a:latin typeface="PF Din Text Cond Pro Light"/>
                        </a:rPr>
                        <a:t>, </a:t>
                      </a:r>
                      <a:r>
                        <a:rPr lang="ru-RU" sz="1100" b="0" i="0" u="none" strike="noStrike" dirty="0" err="1">
                          <a:solidFill>
                            <a:srgbClr val="000000"/>
                          </a:solidFill>
                          <a:effectLst/>
                          <a:latin typeface="PF Din Text Cond Pro Light"/>
                        </a:rPr>
                        <a:t>КрасноармейскийРЭС</a:t>
                      </a:r>
                      <a:r>
                        <a:rPr lang="ru-RU" sz="1100" b="0" i="0" u="none" strike="noStrike" dirty="0">
                          <a:solidFill>
                            <a:srgbClr val="000000"/>
                          </a:solidFill>
                          <a:effectLst/>
                          <a:latin typeface="PF Din Text Cond Pro Light"/>
                        </a:rPr>
                        <a:t>  </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0,630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r h="465709">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Реконструкция КТП-6/0,4кВ №1672/250кВА с заменой силового трансформатора 250кВА на 250кВА по ВЛ-6кВ №16 ПС 110/6кВ "Курганная", расположенной в г. Волгограде, пер. Лермонтова, Городской РЭС</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0,250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465709">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Реконструкция КТП-10/0,4 кВ №831/63 кВА с заменой силового трансформатора 63 кВА на 63 кВА по ВЛ-10 кВ №19 ПС 35/10 кВ «Новая», расположенной в Волгоградской области, Светлоярский район, п.Привольный, Пархоменский РЭС</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0,063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05262856"/>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51</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32998411"/>
              </p:ext>
            </p:extLst>
          </p:nvPr>
        </p:nvGraphicFramePr>
        <p:xfrm>
          <a:off x="285752" y="1042849"/>
          <a:ext cx="8610959" cy="5275400"/>
        </p:xfrm>
        <a:graphic>
          <a:graphicData uri="http://schemas.openxmlformats.org/drawingml/2006/table">
            <a:tbl>
              <a:tblPr/>
              <a:tblGrid>
                <a:gridCol w="906314">
                  <a:extLst>
                    <a:ext uri="{9D8B030D-6E8A-4147-A177-3AD203B41FA5}">
                      <a16:colId xmlns:a16="http://schemas.microsoft.com/office/drawing/2014/main" val="20000"/>
                    </a:ext>
                  </a:extLst>
                </a:gridCol>
                <a:gridCol w="6190224">
                  <a:extLst>
                    <a:ext uri="{9D8B030D-6E8A-4147-A177-3AD203B41FA5}">
                      <a16:colId xmlns:a16="http://schemas.microsoft.com/office/drawing/2014/main" val="20001"/>
                    </a:ext>
                  </a:extLst>
                </a:gridCol>
                <a:gridCol w="742593">
                  <a:extLst>
                    <a:ext uri="{9D8B030D-6E8A-4147-A177-3AD203B41FA5}">
                      <a16:colId xmlns:a16="http://schemas.microsoft.com/office/drawing/2014/main" val="20002"/>
                    </a:ext>
                  </a:extLst>
                </a:gridCol>
                <a:gridCol w="771828">
                  <a:extLst>
                    <a:ext uri="{9D8B030D-6E8A-4147-A177-3AD203B41FA5}">
                      <a16:colId xmlns:a16="http://schemas.microsoft.com/office/drawing/2014/main" val="20003"/>
                    </a:ext>
                  </a:extLst>
                </a:gridCol>
              </a:tblGrid>
              <a:tr h="659425">
                <a:tc>
                  <a:txBody>
                    <a:bodyPr/>
                    <a:lstStyle/>
                    <a:p>
                      <a:pPr algn="ctr" fontAlgn="ctr"/>
                      <a:r>
                        <a:rPr lang="ru-RU" sz="1100" b="0" i="0" u="none" strike="noStrike" dirty="0">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Реконструкция КТП-10/0,4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511/250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с заменой силового трансформатора 250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на 250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по ВЛ-10кВ №4 ПС 110/35/10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"Опытная", расположенной в Волгоградской области, </a:t>
                      </a:r>
                      <a:r>
                        <a:rPr lang="ru-RU" sz="1100" b="0" i="0" u="none" strike="noStrike" dirty="0" err="1">
                          <a:solidFill>
                            <a:srgbClr val="000000"/>
                          </a:solidFill>
                          <a:effectLst/>
                          <a:latin typeface="PF Din Text Cond Pro Light"/>
                        </a:rPr>
                        <a:t>Городищенский</a:t>
                      </a:r>
                      <a:r>
                        <a:rPr lang="ru-RU" sz="1100" b="0" i="0" u="none" strike="noStrike" dirty="0">
                          <a:solidFill>
                            <a:srgbClr val="000000"/>
                          </a:solidFill>
                          <a:effectLst/>
                          <a:latin typeface="PF Din Text Cond Pro Light"/>
                        </a:rPr>
                        <a:t> район, </a:t>
                      </a:r>
                      <a:r>
                        <a:rPr lang="ru-RU" sz="1100" b="0" i="0" u="none" strike="noStrike" dirty="0" err="1">
                          <a:solidFill>
                            <a:srgbClr val="000000"/>
                          </a:solidFill>
                          <a:effectLst/>
                          <a:latin typeface="PF Din Text Cond Pro Light"/>
                        </a:rPr>
                        <a:t>п.ОПХ</a:t>
                      </a:r>
                      <a:r>
                        <a:rPr lang="ru-RU" sz="1100" b="0" i="0" u="none" strike="noStrike" dirty="0">
                          <a:solidFill>
                            <a:srgbClr val="000000"/>
                          </a:solidFill>
                          <a:effectLst/>
                          <a:latin typeface="PF Din Text Cond Pro Light"/>
                        </a:rPr>
                        <a:t>, </a:t>
                      </a:r>
                      <a:r>
                        <a:rPr lang="ru-RU" sz="1100" b="0" i="0" u="none" strike="noStrike" dirty="0" err="1">
                          <a:solidFill>
                            <a:srgbClr val="000000"/>
                          </a:solidFill>
                          <a:effectLst/>
                          <a:latin typeface="PF Din Text Cond Pro Light"/>
                        </a:rPr>
                        <a:t>Городищенский</a:t>
                      </a:r>
                      <a:r>
                        <a:rPr lang="ru-RU" sz="1100" b="0" i="0" u="none" strike="noStrike" dirty="0">
                          <a:solidFill>
                            <a:srgbClr val="000000"/>
                          </a:solidFill>
                          <a:effectLst/>
                          <a:latin typeface="PF Din Text Cond Pro Light"/>
                        </a:rPr>
                        <a:t> РЭС</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0,250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659425">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Реконструкция КТП-10/0,4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№53/250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с заменой силового трансформатора 250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на 250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по ВЛ-10кВ №23 ПС 110/10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a:t>
                      </a:r>
                      <a:r>
                        <a:rPr lang="ru-RU" sz="1100" b="0" i="0" u="none" strike="noStrike" dirty="0" err="1">
                          <a:solidFill>
                            <a:srgbClr val="000000"/>
                          </a:solidFill>
                          <a:effectLst/>
                          <a:latin typeface="PF Din Text Cond Pro Light"/>
                        </a:rPr>
                        <a:t>Котлубань</a:t>
                      </a:r>
                      <a:r>
                        <a:rPr lang="ru-RU" sz="1100" b="0" i="0" u="none" strike="noStrike" dirty="0">
                          <a:solidFill>
                            <a:srgbClr val="000000"/>
                          </a:solidFill>
                          <a:effectLst/>
                          <a:latin typeface="PF Din Text Cond Pro Light"/>
                        </a:rPr>
                        <a:t>", расположенной в Волгоградской области, </a:t>
                      </a:r>
                      <a:r>
                        <a:rPr lang="ru-RU" sz="1100" b="0" i="0" u="none" strike="noStrike" dirty="0" err="1">
                          <a:solidFill>
                            <a:srgbClr val="000000"/>
                          </a:solidFill>
                          <a:effectLst/>
                          <a:latin typeface="PF Din Text Cond Pro Light"/>
                        </a:rPr>
                        <a:t>Городищенский</a:t>
                      </a:r>
                      <a:r>
                        <a:rPr lang="ru-RU" sz="1100" b="0" i="0" u="none" strike="noStrike" dirty="0">
                          <a:solidFill>
                            <a:srgbClr val="000000"/>
                          </a:solidFill>
                          <a:effectLst/>
                          <a:latin typeface="PF Din Text Cond Pro Light"/>
                        </a:rPr>
                        <a:t> район, </a:t>
                      </a:r>
                      <a:r>
                        <a:rPr lang="ru-RU" sz="1100" b="0" i="0" u="none" strike="noStrike" dirty="0" err="1">
                          <a:solidFill>
                            <a:srgbClr val="000000"/>
                          </a:solidFill>
                          <a:effectLst/>
                          <a:latin typeface="PF Din Text Cond Pro Light"/>
                        </a:rPr>
                        <a:t>п.Самофаловка</a:t>
                      </a:r>
                      <a:r>
                        <a:rPr lang="ru-RU" sz="1100" b="0" i="0" u="none" strike="noStrike" dirty="0">
                          <a:solidFill>
                            <a:srgbClr val="000000"/>
                          </a:solidFill>
                          <a:effectLst/>
                          <a:latin typeface="PF Din Text Cond Pro Light"/>
                        </a:rPr>
                        <a:t>, </a:t>
                      </a:r>
                      <a:r>
                        <a:rPr lang="ru-RU" sz="1100" b="0" i="0" u="none" strike="noStrike" dirty="0" err="1">
                          <a:solidFill>
                            <a:srgbClr val="000000"/>
                          </a:solidFill>
                          <a:effectLst/>
                          <a:latin typeface="PF Din Text Cond Pro Light"/>
                        </a:rPr>
                        <a:t>Городищенский</a:t>
                      </a:r>
                      <a:r>
                        <a:rPr lang="ru-RU" sz="1100" b="0" i="0" u="none" strike="noStrike" dirty="0">
                          <a:solidFill>
                            <a:srgbClr val="000000"/>
                          </a:solidFill>
                          <a:effectLst/>
                          <a:latin typeface="PF Din Text Cond Pro Light"/>
                        </a:rPr>
                        <a:t> РЭС</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0,250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659425">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Реконструкция КТП-10/0,4 кВ № 3265/400 кВАс заменой силового трансформатора 400 кВА на 400 кВА по ВЛ-6 кВ №12 ПС 110/6/10 кВ "Сибирь-Гора", расположенной в г.Волгоград, Дзержинский район, ул.Черноморская, Городской РЭС  </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0,400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659425">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ф.№1 от ТП-5420 по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13-4 ПС «</a:t>
                      </a:r>
                      <a:r>
                        <a:rPr lang="ru-RU" sz="1100" b="0" i="0" u="none" strike="noStrike" dirty="0" err="1">
                          <a:solidFill>
                            <a:srgbClr val="000000"/>
                          </a:solidFill>
                          <a:effectLst/>
                          <a:latin typeface="PF Din Text Cond Pro Light"/>
                        </a:rPr>
                        <a:t>Калмыковская</a:t>
                      </a:r>
                      <a:r>
                        <a:rPr lang="ru-RU" sz="1100" b="0" i="0" u="none" strike="noStrike" dirty="0">
                          <a:solidFill>
                            <a:srgbClr val="000000"/>
                          </a:solidFill>
                          <a:effectLst/>
                          <a:latin typeface="PF Din Text Cond Pro Light"/>
                        </a:rPr>
                        <a:t>» на территории присутствия филиала ПАО "МРСК Юга"- "Волгоградэнерго", </a:t>
                      </a:r>
                      <a:r>
                        <a:rPr lang="ru-RU" sz="1100" b="0" i="0" u="none" strike="noStrike" dirty="0" err="1">
                          <a:solidFill>
                            <a:srgbClr val="000000"/>
                          </a:solidFill>
                          <a:effectLst/>
                          <a:latin typeface="PF Din Text Cond Pro Light"/>
                        </a:rPr>
                        <a:t>Клетский</a:t>
                      </a:r>
                      <a:r>
                        <a:rPr lang="ru-RU" sz="1100" b="0" i="0" u="none" strike="noStrike" dirty="0">
                          <a:solidFill>
                            <a:srgbClr val="000000"/>
                          </a:solidFill>
                          <a:effectLst/>
                          <a:latin typeface="PF Din Text Cond Pro Light"/>
                        </a:rPr>
                        <a:t> район, </a:t>
                      </a:r>
                      <a:r>
                        <a:rPr lang="ru-RU" sz="1100" b="0" i="0" u="none" strike="noStrike" dirty="0" err="1">
                          <a:solidFill>
                            <a:srgbClr val="000000"/>
                          </a:solidFill>
                          <a:effectLst/>
                          <a:latin typeface="PF Din Text Cond Pro Light"/>
                        </a:rPr>
                        <a:t>х.Калмыковский</a:t>
                      </a:r>
                      <a:r>
                        <a:rPr lang="ru-RU" sz="1100" b="0" i="0" u="none" strike="noStrike" dirty="0">
                          <a:solidFill>
                            <a:srgbClr val="000000"/>
                          </a:solidFill>
                          <a:effectLst/>
                          <a:latin typeface="PF Din Text Cond Pro Light"/>
                        </a:rPr>
                        <a:t>, протяженность 0.4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0,400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659425">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ВЛ-0,4кВ от ТП-5617 по ВЛ-10 кВ № 3-5 ПС «Калмыковская» на территории присутствия филиала ПАО "МРСК Юга"- "Волгоградэнерго", Клетский район, Манойлинское сельское поселение, протяженность 1.1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1,100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659425">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от ТП № Офицеры России до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6-3 </a:t>
                      </a:r>
                      <a:r>
                        <a:rPr lang="ru-RU" sz="1100" b="0" i="0" u="none" strike="noStrike" dirty="0" err="1">
                          <a:solidFill>
                            <a:srgbClr val="000000"/>
                          </a:solidFill>
                          <a:effectLst/>
                          <a:latin typeface="PF Din Text Cond Pro Light"/>
                        </a:rPr>
                        <a:t>Бузиновская</a:t>
                      </a:r>
                      <a:r>
                        <a:rPr lang="ru-RU" sz="1100" b="0" i="0" u="none" strike="noStrike" dirty="0">
                          <a:solidFill>
                            <a:srgbClr val="000000"/>
                          </a:solidFill>
                          <a:effectLst/>
                          <a:latin typeface="PF Din Text Cond Pro Light"/>
                        </a:rPr>
                        <a:t> на территории присутствия филиала ПАО "МРСК Юга"- "Волгоградэнерго", </a:t>
                      </a:r>
                      <a:r>
                        <a:rPr lang="ru-RU" sz="1100" b="0" i="0" u="none" strike="noStrike" dirty="0" err="1">
                          <a:solidFill>
                            <a:srgbClr val="000000"/>
                          </a:solidFill>
                          <a:effectLst/>
                          <a:latin typeface="PF Din Text Cond Pro Light"/>
                        </a:rPr>
                        <a:t>Клетский</a:t>
                      </a:r>
                      <a:r>
                        <a:rPr lang="ru-RU" sz="1100" b="0" i="0" u="none" strike="noStrike" dirty="0">
                          <a:solidFill>
                            <a:srgbClr val="000000"/>
                          </a:solidFill>
                          <a:effectLst/>
                          <a:latin typeface="PF Din Text Cond Pro Light"/>
                        </a:rPr>
                        <a:t> район, </a:t>
                      </a:r>
                      <a:r>
                        <a:rPr lang="ru-RU" sz="1100" b="0" i="0" u="none" strike="noStrike" dirty="0" err="1">
                          <a:solidFill>
                            <a:srgbClr val="000000"/>
                          </a:solidFill>
                          <a:effectLst/>
                          <a:latin typeface="PF Din Text Cond Pro Light"/>
                        </a:rPr>
                        <a:t>Бузиновское</a:t>
                      </a:r>
                      <a:r>
                        <a:rPr lang="ru-RU" sz="1100" b="0" i="0" u="none" strike="noStrike" dirty="0">
                          <a:solidFill>
                            <a:srgbClr val="000000"/>
                          </a:solidFill>
                          <a:effectLst/>
                          <a:latin typeface="PF Din Text Cond Pro Light"/>
                        </a:rPr>
                        <a:t> сельское поселение, протяженность 0.6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0,600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659425">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ВЛ-10 кВ № 6-3 от ПС 35/10 кВ «Бузиновская» на территории присутствия филиала ПАО "МРСК Юга"- "Волгоградэнерго", Клетский район, Бузиновское сельское поселение, протяженность 13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13,000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659425">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ВЛ-0,4 кВ ф.2 ТП-6046 по ВЛ-6 кВ №19 от ПС 110/35/6 кВ «Заречная» на территории присутствия филиала ПАО "МРСК Юга"- "Волгоградэнерго", Фроловский район, п. Школьный, протяженность 0.77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0,770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81039163"/>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52</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25105610"/>
              </p:ext>
            </p:extLst>
          </p:nvPr>
        </p:nvGraphicFramePr>
        <p:xfrm>
          <a:off x="266700" y="1047537"/>
          <a:ext cx="8630011" cy="5270712"/>
        </p:xfrm>
        <a:graphic>
          <a:graphicData uri="http://schemas.openxmlformats.org/drawingml/2006/table">
            <a:tbl>
              <a:tblPr/>
              <a:tblGrid>
                <a:gridCol w="908320">
                  <a:extLst>
                    <a:ext uri="{9D8B030D-6E8A-4147-A177-3AD203B41FA5}">
                      <a16:colId xmlns:a16="http://schemas.microsoft.com/office/drawing/2014/main" val="20000"/>
                    </a:ext>
                  </a:extLst>
                </a:gridCol>
                <a:gridCol w="6203920">
                  <a:extLst>
                    <a:ext uri="{9D8B030D-6E8A-4147-A177-3AD203B41FA5}">
                      <a16:colId xmlns:a16="http://schemas.microsoft.com/office/drawing/2014/main" val="20001"/>
                    </a:ext>
                  </a:extLst>
                </a:gridCol>
                <a:gridCol w="744235">
                  <a:extLst>
                    <a:ext uri="{9D8B030D-6E8A-4147-A177-3AD203B41FA5}">
                      <a16:colId xmlns:a16="http://schemas.microsoft.com/office/drawing/2014/main" val="20002"/>
                    </a:ext>
                  </a:extLst>
                </a:gridCol>
                <a:gridCol w="773536">
                  <a:extLst>
                    <a:ext uri="{9D8B030D-6E8A-4147-A177-3AD203B41FA5}">
                      <a16:colId xmlns:a16="http://schemas.microsoft.com/office/drawing/2014/main" val="20003"/>
                    </a:ext>
                  </a:extLst>
                </a:gridCol>
              </a:tblGrid>
              <a:tr h="658839">
                <a:tc>
                  <a:txBody>
                    <a:bodyPr/>
                    <a:lstStyle/>
                    <a:p>
                      <a:pPr algn="ctr" fontAlgn="ctr"/>
                      <a:r>
                        <a:rPr lang="ru-RU" sz="1100" b="0" i="0" u="none" strike="noStrike" dirty="0">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ф.1;2;3 ТП-2015 по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№8 от ПС 110/35/10кВ «Кумылженская» на территории присутствия филиала ПАО "МРСК Юга"- "Волгоградэнерго", </a:t>
                      </a:r>
                      <a:r>
                        <a:rPr lang="ru-RU" sz="1100" b="0" i="0" u="none" strike="noStrike" dirty="0" err="1">
                          <a:solidFill>
                            <a:srgbClr val="000000"/>
                          </a:solidFill>
                          <a:effectLst/>
                          <a:latin typeface="PF Din Text Cond Pro Light"/>
                        </a:rPr>
                        <a:t>Кумылженский</a:t>
                      </a:r>
                      <a:r>
                        <a:rPr lang="ru-RU" sz="1100" b="0" i="0" u="none" strike="noStrike" dirty="0">
                          <a:solidFill>
                            <a:srgbClr val="000000"/>
                          </a:solidFill>
                          <a:effectLst/>
                          <a:latin typeface="PF Din Text Cond Pro Light"/>
                        </a:rPr>
                        <a:t> район, </a:t>
                      </a:r>
                      <a:r>
                        <a:rPr lang="ru-RU" sz="1100" b="0" i="0" u="none" strike="noStrike" dirty="0" err="1">
                          <a:solidFill>
                            <a:srgbClr val="000000"/>
                          </a:solidFill>
                          <a:effectLst/>
                          <a:latin typeface="PF Din Text Cond Pro Light"/>
                        </a:rPr>
                        <a:t>х.Никитинский</a:t>
                      </a:r>
                      <a:r>
                        <a:rPr lang="ru-RU" sz="1100" b="0" i="0" u="none" strike="noStrike" dirty="0">
                          <a:solidFill>
                            <a:srgbClr val="000000"/>
                          </a:solidFill>
                          <a:effectLst/>
                          <a:latin typeface="PF Din Text Cond Pro Light"/>
                        </a:rPr>
                        <a:t>, протяженность 1.8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1,800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658839">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ВЛ-0,4кВ ф.1;2 ТП-2030 по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№8 от ПС 110/35/10кВ «Кумылженская» на территории присутствия филиала ПАО "МРСК Юга"- "Волгоградэнерго", </a:t>
                      </a:r>
                      <a:r>
                        <a:rPr lang="ru-RU" sz="1100" b="0" i="0" u="none" strike="noStrike" dirty="0" err="1">
                          <a:solidFill>
                            <a:srgbClr val="000000"/>
                          </a:solidFill>
                          <a:effectLst/>
                          <a:latin typeface="PF Din Text Cond Pro Light"/>
                        </a:rPr>
                        <a:t>Кумылженский</a:t>
                      </a:r>
                      <a:r>
                        <a:rPr lang="ru-RU" sz="1100" b="0" i="0" u="none" strike="noStrike" dirty="0">
                          <a:solidFill>
                            <a:srgbClr val="000000"/>
                          </a:solidFill>
                          <a:effectLst/>
                          <a:latin typeface="PF Din Text Cond Pro Light"/>
                        </a:rPr>
                        <a:t> район, </a:t>
                      </a:r>
                      <a:r>
                        <a:rPr lang="ru-RU" sz="1100" b="0" i="0" u="none" strike="noStrike" dirty="0" err="1">
                          <a:solidFill>
                            <a:srgbClr val="000000"/>
                          </a:solidFill>
                          <a:effectLst/>
                          <a:latin typeface="PF Din Text Cond Pro Light"/>
                        </a:rPr>
                        <a:t>х.Потаповский</a:t>
                      </a:r>
                      <a:r>
                        <a:rPr lang="ru-RU" sz="1100" b="0" i="0" u="none" strike="noStrike" dirty="0">
                          <a:solidFill>
                            <a:srgbClr val="000000"/>
                          </a:solidFill>
                          <a:effectLst/>
                          <a:latin typeface="PF Din Text Cond Pro Light"/>
                        </a:rPr>
                        <a:t>, протяженность 0.68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0,640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658839">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ф.1 ТП-2048 по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№4 от ПС 110/35/10кВ «Кумылженская» на территории присутствия филиала ПАО "МРСК Юга"- "Волгоградэнерго", </a:t>
                      </a:r>
                      <a:r>
                        <a:rPr lang="ru-RU" sz="1100" b="0" i="0" u="none" strike="noStrike" dirty="0" err="1">
                          <a:solidFill>
                            <a:srgbClr val="000000"/>
                          </a:solidFill>
                          <a:effectLst/>
                          <a:latin typeface="PF Din Text Cond Pro Light"/>
                        </a:rPr>
                        <a:t>Кумылженский</a:t>
                      </a:r>
                      <a:r>
                        <a:rPr lang="ru-RU" sz="1100" b="0" i="0" u="none" strike="noStrike" dirty="0">
                          <a:solidFill>
                            <a:srgbClr val="000000"/>
                          </a:solidFill>
                          <a:effectLst/>
                          <a:latin typeface="PF Din Text Cond Pro Light"/>
                        </a:rPr>
                        <a:t> район, </a:t>
                      </a:r>
                      <a:r>
                        <a:rPr lang="ru-RU" sz="1100" b="0" i="0" u="none" strike="noStrike" dirty="0" err="1">
                          <a:solidFill>
                            <a:srgbClr val="000000"/>
                          </a:solidFill>
                          <a:effectLst/>
                          <a:latin typeface="PF Din Text Cond Pro Light"/>
                        </a:rPr>
                        <a:t>х.Облив</a:t>
                      </a:r>
                      <a:r>
                        <a:rPr lang="ru-RU" sz="1100" b="0" i="0" u="none" strike="noStrike" dirty="0">
                          <a:solidFill>
                            <a:srgbClr val="000000"/>
                          </a:solidFill>
                          <a:effectLst/>
                          <a:latin typeface="PF Din Text Cond Pro Light"/>
                        </a:rPr>
                        <a:t>, протяженность 1.3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1,160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658839">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ф.1 ТП-2057 по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№3 от ПС 110/35/10кВ «Кумылженская» на территории присутствия филиала ПАО "МРСК Юга"- "Волгоградэнерго",  </a:t>
                      </a:r>
                      <a:r>
                        <a:rPr lang="ru-RU" sz="1100" b="0" i="0" u="none" strike="noStrike" dirty="0" err="1">
                          <a:solidFill>
                            <a:srgbClr val="000000"/>
                          </a:solidFill>
                          <a:effectLst/>
                          <a:latin typeface="PF Din Text Cond Pro Light"/>
                        </a:rPr>
                        <a:t>Кумылженский</a:t>
                      </a:r>
                      <a:r>
                        <a:rPr lang="ru-RU" sz="1100" b="0" i="0" u="none" strike="noStrike" dirty="0">
                          <a:solidFill>
                            <a:srgbClr val="000000"/>
                          </a:solidFill>
                          <a:effectLst/>
                          <a:latin typeface="PF Din Text Cond Pro Light"/>
                        </a:rPr>
                        <a:t> район, х. </a:t>
                      </a:r>
                      <a:r>
                        <a:rPr lang="ru-RU" sz="1100" b="0" i="0" u="none" strike="noStrike" dirty="0" err="1">
                          <a:solidFill>
                            <a:srgbClr val="000000"/>
                          </a:solidFill>
                          <a:effectLst/>
                          <a:latin typeface="PF Din Text Cond Pro Light"/>
                        </a:rPr>
                        <a:t>Лисинский</a:t>
                      </a:r>
                      <a:r>
                        <a:rPr lang="ru-RU" sz="1100" b="0" i="0" u="none" strike="noStrike" dirty="0">
                          <a:solidFill>
                            <a:srgbClr val="000000"/>
                          </a:solidFill>
                          <a:effectLst/>
                          <a:latin typeface="PF Din Text Cond Pro Light"/>
                        </a:rPr>
                        <a:t>, протяженность 2.1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2,160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658839">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2079 ф.1;2 по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№3 от ПС 110/35/10кВ «</a:t>
                      </a:r>
                      <a:r>
                        <a:rPr lang="ru-RU" sz="1100" b="0" i="0" u="none" strike="noStrike" dirty="0" err="1">
                          <a:solidFill>
                            <a:srgbClr val="000000"/>
                          </a:solidFill>
                          <a:effectLst/>
                          <a:latin typeface="PF Din Text Cond Pro Light"/>
                        </a:rPr>
                        <a:t>Покручинская</a:t>
                      </a:r>
                      <a:r>
                        <a:rPr lang="ru-RU" sz="1100" b="0" i="0" u="none" strike="noStrike" dirty="0">
                          <a:solidFill>
                            <a:srgbClr val="000000"/>
                          </a:solidFill>
                          <a:effectLst/>
                          <a:latin typeface="PF Din Text Cond Pro Light"/>
                        </a:rPr>
                        <a:t>» на территории присутствия филиала ПАО "МРСК Юга"- "Волгоградэнерго", </a:t>
                      </a:r>
                      <a:r>
                        <a:rPr lang="ru-RU" sz="1100" b="0" i="0" u="none" strike="noStrike" dirty="0" err="1">
                          <a:solidFill>
                            <a:srgbClr val="000000"/>
                          </a:solidFill>
                          <a:effectLst/>
                          <a:latin typeface="PF Din Text Cond Pro Light"/>
                        </a:rPr>
                        <a:t>Кумылженский</a:t>
                      </a:r>
                      <a:r>
                        <a:rPr lang="ru-RU" sz="1100" b="0" i="0" u="none" strike="noStrike" dirty="0">
                          <a:solidFill>
                            <a:srgbClr val="000000"/>
                          </a:solidFill>
                          <a:effectLst/>
                          <a:latin typeface="PF Din Text Cond Pro Light"/>
                        </a:rPr>
                        <a:t> район, х. </a:t>
                      </a:r>
                      <a:r>
                        <a:rPr lang="ru-RU" sz="1100" b="0" i="0" u="none" strike="noStrike" dirty="0" err="1">
                          <a:solidFill>
                            <a:srgbClr val="000000"/>
                          </a:solidFill>
                          <a:effectLst/>
                          <a:latin typeface="PF Din Text Cond Pro Light"/>
                        </a:rPr>
                        <a:t>Кучуровский</a:t>
                      </a:r>
                      <a:r>
                        <a:rPr lang="ru-RU" sz="1100" b="0" i="0" u="none" strike="noStrike" dirty="0">
                          <a:solidFill>
                            <a:srgbClr val="000000"/>
                          </a:solidFill>
                          <a:effectLst/>
                          <a:latin typeface="PF Din Text Cond Pro Light"/>
                        </a:rPr>
                        <a:t>, протяженность 0.5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0,500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658839">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ВЛ-0,4кВ ф.2;3 ТП-2084 по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№11 от ПС 110/35/10кВ «Кумылженская» на территории присутствия филиала ПАО "МРСК Юга"- "Волгоградэнерго", </a:t>
                      </a:r>
                      <a:r>
                        <a:rPr lang="ru-RU" sz="1100" b="0" i="0" u="none" strike="noStrike" dirty="0" err="1">
                          <a:solidFill>
                            <a:srgbClr val="000000"/>
                          </a:solidFill>
                          <a:effectLst/>
                          <a:latin typeface="PF Din Text Cond Pro Light"/>
                        </a:rPr>
                        <a:t>Кумылженский</a:t>
                      </a:r>
                      <a:r>
                        <a:rPr lang="ru-RU" sz="1100" b="0" i="0" u="none" strike="noStrike" dirty="0">
                          <a:solidFill>
                            <a:srgbClr val="000000"/>
                          </a:solidFill>
                          <a:effectLst/>
                          <a:latin typeface="PF Din Text Cond Pro Light"/>
                        </a:rPr>
                        <a:t> район, х. </a:t>
                      </a:r>
                      <a:r>
                        <a:rPr lang="ru-RU" sz="1100" b="0" i="0" u="none" strike="noStrike" dirty="0" err="1">
                          <a:solidFill>
                            <a:srgbClr val="000000"/>
                          </a:solidFill>
                          <a:effectLst/>
                          <a:latin typeface="PF Din Text Cond Pro Light"/>
                        </a:rPr>
                        <a:t>Обивский</a:t>
                      </a:r>
                      <a:r>
                        <a:rPr lang="ru-RU" sz="1100" b="0" i="0" u="none" strike="noStrike" dirty="0">
                          <a:solidFill>
                            <a:srgbClr val="000000"/>
                          </a:solidFill>
                          <a:effectLst/>
                          <a:latin typeface="PF Din Text Cond Pro Light"/>
                        </a:rPr>
                        <a:t>, протяженность 1.5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1,000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658839">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ВЛ-0,4кВ ф.1;2 ТП-2095 по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№3 от ПС 110/35/10кВ «Кумылженская» на территории присутствия филиала ПАО "МРСК Юга"- "Волгоградэнерго",  </a:t>
                      </a:r>
                      <a:r>
                        <a:rPr lang="ru-RU" sz="1100" b="0" i="0" u="none" strike="noStrike" dirty="0" err="1">
                          <a:solidFill>
                            <a:srgbClr val="000000"/>
                          </a:solidFill>
                          <a:effectLst/>
                          <a:latin typeface="PF Din Text Cond Pro Light"/>
                        </a:rPr>
                        <a:t>Кумылженский</a:t>
                      </a:r>
                      <a:r>
                        <a:rPr lang="ru-RU" sz="1100" b="0" i="0" u="none" strike="noStrike" dirty="0">
                          <a:solidFill>
                            <a:srgbClr val="000000"/>
                          </a:solidFill>
                          <a:effectLst/>
                          <a:latin typeface="PF Din Text Cond Pro Light"/>
                        </a:rPr>
                        <a:t> район, х. </a:t>
                      </a:r>
                      <a:r>
                        <a:rPr lang="ru-RU" sz="1100" b="0" i="0" u="none" strike="noStrike" dirty="0" err="1">
                          <a:solidFill>
                            <a:srgbClr val="000000"/>
                          </a:solidFill>
                          <a:effectLst/>
                          <a:latin typeface="PF Din Text Cond Pro Light"/>
                        </a:rPr>
                        <a:t>Ярской</a:t>
                      </a:r>
                      <a:r>
                        <a:rPr lang="ru-RU" sz="1100" b="0" i="0" u="none" strike="noStrike" dirty="0">
                          <a:solidFill>
                            <a:srgbClr val="000000"/>
                          </a:solidFill>
                          <a:effectLst/>
                          <a:latin typeface="PF Din Text Cond Pro Light"/>
                        </a:rPr>
                        <a:t> -1, протяженность 1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1,000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658839">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ВЛ-0,4кВ ф.1;2;3 ТП-2141 по ВЛ-10 кВ №8 от ПС 110/35/10кВ «Кумылженская» на территории присутствия филиала ПАО "МРСК Юга"- "Волгоградэнерго",  Кумылженский район, х. Потаповский, протяженность 1.4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1,400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51722103"/>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53</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984977206"/>
              </p:ext>
            </p:extLst>
          </p:nvPr>
        </p:nvGraphicFramePr>
        <p:xfrm>
          <a:off x="238124" y="903451"/>
          <a:ext cx="8658587" cy="5414799"/>
        </p:xfrm>
        <a:graphic>
          <a:graphicData uri="http://schemas.openxmlformats.org/drawingml/2006/table">
            <a:tbl>
              <a:tblPr/>
              <a:tblGrid>
                <a:gridCol w="911327">
                  <a:extLst>
                    <a:ext uri="{9D8B030D-6E8A-4147-A177-3AD203B41FA5}">
                      <a16:colId xmlns:a16="http://schemas.microsoft.com/office/drawing/2014/main" val="20000"/>
                    </a:ext>
                  </a:extLst>
                </a:gridCol>
                <a:gridCol w="6224462">
                  <a:extLst>
                    <a:ext uri="{9D8B030D-6E8A-4147-A177-3AD203B41FA5}">
                      <a16:colId xmlns:a16="http://schemas.microsoft.com/office/drawing/2014/main" val="20001"/>
                    </a:ext>
                  </a:extLst>
                </a:gridCol>
                <a:gridCol w="746700">
                  <a:extLst>
                    <a:ext uri="{9D8B030D-6E8A-4147-A177-3AD203B41FA5}">
                      <a16:colId xmlns:a16="http://schemas.microsoft.com/office/drawing/2014/main" val="20002"/>
                    </a:ext>
                  </a:extLst>
                </a:gridCol>
                <a:gridCol w="776098">
                  <a:extLst>
                    <a:ext uri="{9D8B030D-6E8A-4147-A177-3AD203B41FA5}">
                      <a16:colId xmlns:a16="http://schemas.microsoft.com/office/drawing/2014/main" val="20003"/>
                    </a:ext>
                  </a:extLst>
                </a:gridCol>
              </a:tblGrid>
              <a:tr h="675921">
                <a:tc>
                  <a:txBody>
                    <a:bodyPr/>
                    <a:lstStyle/>
                    <a:p>
                      <a:pPr algn="ctr" fontAlgn="ctr"/>
                      <a:r>
                        <a:rPr lang="ru-RU" sz="1100" b="0" i="0" u="none" strike="noStrike" dirty="0">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ф.1;2 ТП-2386 по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№17 от ПС 110/35/10кВ «</a:t>
                      </a:r>
                      <a:r>
                        <a:rPr lang="ru-RU" sz="1100" b="0" i="0" u="none" strike="noStrike" dirty="0" err="1">
                          <a:solidFill>
                            <a:srgbClr val="000000"/>
                          </a:solidFill>
                          <a:effectLst/>
                          <a:latin typeface="PF Din Text Cond Pro Light"/>
                        </a:rPr>
                        <a:t>Покручинская</a:t>
                      </a:r>
                      <a:r>
                        <a:rPr lang="ru-RU" sz="1100" b="0" i="0" u="none" strike="noStrike" dirty="0">
                          <a:solidFill>
                            <a:srgbClr val="000000"/>
                          </a:solidFill>
                          <a:effectLst/>
                          <a:latin typeface="PF Din Text Cond Pro Light"/>
                        </a:rPr>
                        <a:t>» на территории присутствия филиала ПАО "МРСК Юга"- "Волгоградэнерго",  </a:t>
                      </a:r>
                      <a:r>
                        <a:rPr lang="ru-RU" sz="1100" b="0" i="0" u="none" strike="noStrike" dirty="0" err="1">
                          <a:solidFill>
                            <a:srgbClr val="000000"/>
                          </a:solidFill>
                          <a:effectLst/>
                          <a:latin typeface="PF Din Text Cond Pro Light"/>
                        </a:rPr>
                        <a:t>Кумылженский</a:t>
                      </a:r>
                      <a:r>
                        <a:rPr lang="ru-RU" sz="1100" b="0" i="0" u="none" strike="noStrike" dirty="0">
                          <a:solidFill>
                            <a:srgbClr val="000000"/>
                          </a:solidFill>
                          <a:effectLst/>
                          <a:latin typeface="PF Din Text Cond Pro Light"/>
                        </a:rPr>
                        <a:t> район, х. </a:t>
                      </a:r>
                      <a:r>
                        <a:rPr lang="ru-RU" sz="1100" b="0" i="0" u="none" strike="noStrike" dirty="0" err="1">
                          <a:solidFill>
                            <a:srgbClr val="000000"/>
                          </a:solidFill>
                          <a:effectLst/>
                          <a:latin typeface="PF Din Text Cond Pro Light"/>
                        </a:rPr>
                        <a:t>Суляевский</a:t>
                      </a:r>
                      <a:r>
                        <a:rPr lang="ru-RU" sz="1100" b="0" i="0" u="none" strike="noStrike" dirty="0">
                          <a:solidFill>
                            <a:srgbClr val="000000"/>
                          </a:solidFill>
                          <a:effectLst/>
                          <a:latin typeface="PF Din Text Cond Pro Light"/>
                        </a:rPr>
                        <a:t>, протяженность 2.52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2,500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675921">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ф.1 ТП-2391 по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№17 от ПС 110/35/10кВ «</a:t>
                      </a:r>
                      <a:r>
                        <a:rPr lang="ru-RU" sz="1100" b="0" i="0" u="none" strike="noStrike" dirty="0" err="1">
                          <a:solidFill>
                            <a:srgbClr val="000000"/>
                          </a:solidFill>
                          <a:effectLst/>
                          <a:latin typeface="PF Din Text Cond Pro Light"/>
                        </a:rPr>
                        <a:t>Покручинская</a:t>
                      </a:r>
                      <a:r>
                        <a:rPr lang="ru-RU" sz="1100" b="0" i="0" u="none" strike="noStrike" dirty="0">
                          <a:solidFill>
                            <a:srgbClr val="000000"/>
                          </a:solidFill>
                          <a:effectLst/>
                          <a:latin typeface="PF Din Text Cond Pro Light"/>
                        </a:rPr>
                        <a:t>» на территории присутствия филиала ПАО "МРСК Юга"- "Волгоградэнерго",  </a:t>
                      </a:r>
                      <a:r>
                        <a:rPr lang="ru-RU" sz="1100" b="0" i="0" u="none" strike="noStrike" dirty="0" err="1">
                          <a:solidFill>
                            <a:srgbClr val="000000"/>
                          </a:solidFill>
                          <a:effectLst/>
                          <a:latin typeface="PF Din Text Cond Pro Light"/>
                        </a:rPr>
                        <a:t>Кумылженский</a:t>
                      </a:r>
                      <a:r>
                        <a:rPr lang="ru-RU" sz="1100" b="0" i="0" u="none" strike="noStrike" dirty="0">
                          <a:solidFill>
                            <a:srgbClr val="000000"/>
                          </a:solidFill>
                          <a:effectLst/>
                          <a:latin typeface="PF Din Text Cond Pro Light"/>
                        </a:rPr>
                        <a:t> район, х. </a:t>
                      </a:r>
                      <a:r>
                        <a:rPr lang="ru-RU" sz="1100" b="0" i="0" u="none" strike="noStrike" dirty="0" err="1">
                          <a:solidFill>
                            <a:srgbClr val="000000"/>
                          </a:solidFill>
                          <a:effectLst/>
                          <a:latin typeface="PF Din Text Cond Pro Light"/>
                        </a:rPr>
                        <a:t>Суляевский</a:t>
                      </a:r>
                      <a:r>
                        <a:rPr lang="ru-RU" sz="1100" b="0" i="0" u="none" strike="noStrike" dirty="0">
                          <a:solidFill>
                            <a:srgbClr val="000000"/>
                          </a:solidFill>
                          <a:effectLst/>
                          <a:latin typeface="PF Din Text Cond Pro Light"/>
                        </a:rPr>
                        <a:t>, протяженность 0.96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0,960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675921">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ф.1;2 ТП-2487 по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№11 от ПС 110/35/10кВ «Кумылженская» на территории присутствия филиала ПАО "МРСК Юга"- "Волгоградэнерго",  </a:t>
                      </a:r>
                      <a:r>
                        <a:rPr lang="ru-RU" sz="1100" b="0" i="0" u="none" strike="noStrike" dirty="0" err="1">
                          <a:solidFill>
                            <a:srgbClr val="000000"/>
                          </a:solidFill>
                          <a:effectLst/>
                          <a:latin typeface="PF Din Text Cond Pro Light"/>
                        </a:rPr>
                        <a:t>Кумылженский</a:t>
                      </a:r>
                      <a:r>
                        <a:rPr lang="ru-RU" sz="1100" b="0" i="0" u="none" strike="noStrike" dirty="0">
                          <a:solidFill>
                            <a:srgbClr val="000000"/>
                          </a:solidFill>
                          <a:effectLst/>
                          <a:latin typeface="PF Din Text Cond Pro Light"/>
                        </a:rPr>
                        <a:t> район, х. </a:t>
                      </a:r>
                      <a:r>
                        <a:rPr lang="ru-RU" sz="1100" b="0" i="0" u="none" strike="noStrike" dirty="0" err="1">
                          <a:solidFill>
                            <a:srgbClr val="000000"/>
                          </a:solidFill>
                          <a:effectLst/>
                          <a:latin typeface="PF Din Text Cond Pro Light"/>
                        </a:rPr>
                        <a:t>Поддубровка</a:t>
                      </a:r>
                      <a:r>
                        <a:rPr lang="ru-RU" sz="1100" b="0" i="0" u="none" strike="noStrike" dirty="0">
                          <a:solidFill>
                            <a:srgbClr val="000000"/>
                          </a:solidFill>
                          <a:effectLst/>
                          <a:latin typeface="PF Din Text Cond Pro Light"/>
                        </a:rPr>
                        <a:t>, протяженность 1.4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1,400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675921">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ВЛ-0,4 кВ ф.1 ТП-2062 по ВЛ-10 кВ №17 от ПС 110/35/10кВ «Покручинская» на территории присутствия филиала ПАО "МРСК Юга"- "Волгоградэнерго",  Кумылженский район,х. Суляевский, протяженность 1.2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1,200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675921">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ВЛ-0,4кВ ф.2 ТП-2005 по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№8 от ПС 110/35/10кВ «Кумылженская» на территории присутствия филиала ПАО "МРСК Юга"- "Волгоградэнерго",  </a:t>
                      </a:r>
                      <a:r>
                        <a:rPr lang="ru-RU" sz="1100" b="0" i="0" u="none" strike="noStrike" dirty="0" err="1">
                          <a:solidFill>
                            <a:srgbClr val="000000"/>
                          </a:solidFill>
                          <a:effectLst/>
                          <a:latin typeface="PF Din Text Cond Pro Light"/>
                        </a:rPr>
                        <a:t>Кумылженский</a:t>
                      </a:r>
                      <a:r>
                        <a:rPr lang="ru-RU" sz="1100" b="0" i="0" u="none" strike="noStrike" dirty="0">
                          <a:solidFill>
                            <a:srgbClr val="000000"/>
                          </a:solidFill>
                          <a:effectLst/>
                          <a:latin typeface="PF Din Text Cond Pro Light"/>
                        </a:rPr>
                        <a:t> </a:t>
                      </a:r>
                      <a:r>
                        <a:rPr lang="ru-RU" sz="1100" b="0" i="0" u="none" strike="noStrike" dirty="0" err="1">
                          <a:solidFill>
                            <a:srgbClr val="000000"/>
                          </a:solidFill>
                          <a:effectLst/>
                          <a:latin typeface="PF Din Text Cond Pro Light"/>
                        </a:rPr>
                        <a:t>район,х</a:t>
                      </a:r>
                      <a:r>
                        <a:rPr lang="ru-RU" sz="1100" b="0" i="0" u="none" strike="noStrike" dirty="0">
                          <a:solidFill>
                            <a:srgbClr val="000000"/>
                          </a:solidFill>
                          <a:effectLst/>
                          <a:latin typeface="PF Din Text Cond Pro Light"/>
                        </a:rPr>
                        <a:t>. Никитинский, протяженность 1.52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1,500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675921">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КТП 10/0,4кВ №1480 с силовым трансформатором мощностью 63кВА на территории присутствия филиала ПАО "МРСК Юга"- "Волгоградэнерго",  Новоаннинский район, х. Рог-Измайловский.</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0,063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453091">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ВЛ-0,4 кВ от ТП-963 на территории присутствия филиала ПАО "МРСК Юга"- "Волгоградэнерго", Калачевский район,  п. Береславка, протяженность 0.52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0,520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453091">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ВЛ-0,4 кВ от ТП-861 на территории присутствия филиала ПАО "МРСК Юга"- "Волгоградэнерго", Калачевский район,  п. Крепинский, протяженность 0.77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0,770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r h="453091">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ВЛ-0,4 кВ от ТП-793 на территории присутствия филиала ПАО "МРСК Юга"- "Волгоградэнерго",  Калачевский район,х. Братский, протяженность 1.925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2,050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23877607"/>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54</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465288924"/>
              </p:ext>
            </p:extLst>
          </p:nvPr>
        </p:nvGraphicFramePr>
        <p:xfrm>
          <a:off x="276225" y="1024213"/>
          <a:ext cx="8620486" cy="5294040"/>
        </p:xfrm>
        <a:graphic>
          <a:graphicData uri="http://schemas.openxmlformats.org/drawingml/2006/table">
            <a:tbl>
              <a:tblPr/>
              <a:tblGrid>
                <a:gridCol w="907317">
                  <a:extLst>
                    <a:ext uri="{9D8B030D-6E8A-4147-A177-3AD203B41FA5}">
                      <a16:colId xmlns:a16="http://schemas.microsoft.com/office/drawing/2014/main" val="20000"/>
                    </a:ext>
                  </a:extLst>
                </a:gridCol>
                <a:gridCol w="6197072">
                  <a:extLst>
                    <a:ext uri="{9D8B030D-6E8A-4147-A177-3AD203B41FA5}">
                      <a16:colId xmlns:a16="http://schemas.microsoft.com/office/drawing/2014/main" val="20001"/>
                    </a:ext>
                  </a:extLst>
                </a:gridCol>
                <a:gridCol w="743414">
                  <a:extLst>
                    <a:ext uri="{9D8B030D-6E8A-4147-A177-3AD203B41FA5}">
                      <a16:colId xmlns:a16="http://schemas.microsoft.com/office/drawing/2014/main" val="20002"/>
                    </a:ext>
                  </a:extLst>
                </a:gridCol>
                <a:gridCol w="772683">
                  <a:extLst>
                    <a:ext uri="{9D8B030D-6E8A-4147-A177-3AD203B41FA5}">
                      <a16:colId xmlns:a16="http://schemas.microsoft.com/office/drawing/2014/main" val="20003"/>
                    </a:ext>
                  </a:extLst>
                </a:gridCol>
              </a:tblGrid>
              <a:tr h="482716">
                <a:tc>
                  <a:txBody>
                    <a:bodyPr/>
                    <a:lstStyle/>
                    <a:p>
                      <a:pPr algn="ctr" fontAlgn="ctr"/>
                      <a:r>
                        <a:rPr lang="ru-RU" sz="1100" b="0" i="0" u="none" strike="noStrike" dirty="0">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от ТП-795 на территории присутствия филиала ПАО "МРСК Юга"- "Волгоградэнерго",  Калачевский </a:t>
                      </a:r>
                      <a:r>
                        <a:rPr lang="ru-RU" sz="1100" b="0" i="0" u="none" strike="noStrike" dirty="0" err="1">
                          <a:solidFill>
                            <a:srgbClr val="000000"/>
                          </a:solidFill>
                          <a:effectLst/>
                          <a:latin typeface="PF Din Text Cond Pro Light"/>
                        </a:rPr>
                        <a:t>район,х</a:t>
                      </a:r>
                      <a:r>
                        <a:rPr lang="ru-RU" sz="1100" b="0" i="0" u="none" strike="noStrike" dirty="0">
                          <a:solidFill>
                            <a:srgbClr val="000000"/>
                          </a:solidFill>
                          <a:effectLst/>
                          <a:latin typeface="PF Din Text Cond Pro Light"/>
                        </a:rPr>
                        <a:t>. Братский, протяженность 0.315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0,315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482716">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от ТП-796 на территории присутствия филиала ПАО "МРСК Юга"- "Волгоградэнерго",  Калачевский </a:t>
                      </a:r>
                      <a:r>
                        <a:rPr lang="ru-RU" sz="1100" b="0" i="0" u="none" strike="noStrike" dirty="0" err="1">
                          <a:solidFill>
                            <a:srgbClr val="000000"/>
                          </a:solidFill>
                          <a:effectLst/>
                          <a:latin typeface="PF Din Text Cond Pro Light"/>
                        </a:rPr>
                        <a:t>район,х</a:t>
                      </a:r>
                      <a:r>
                        <a:rPr lang="ru-RU" sz="1100" b="0" i="0" u="none" strike="noStrike" dirty="0">
                          <a:solidFill>
                            <a:srgbClr val="000000"/>
                          </a:solidFill>
                          <a:effectLst/>
                          <a:latin typeface="PF Din Text Cond Pro Light"/>
                        </a:rPr>
                        <a:t>. Братский, протяженность 1.435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1,685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82716">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2 от ТП-797 на территории присутствия филиала ПАО "МРСК Юга"- "Волгоградэнерго",  Калачевский </a:t>
                      </a:r>
                      <a:r>
                        <a:rPr lang="ru-RU" sz="1100" b="0" i="0" u="none" strike="noStrike" dirty="0" err="1">
                          <a:solidFill>
                            <a:srgbClr val="000000"/>
                          </a:solidFill>
                          <a:effectLst/>
                          <a:latin typeface="PF Din Text Cond Pro Light"/>
                        </a:rPr>
                        <a:t>район,х</a:t>
                      </a:r>
                      <a:r>
                        <a:rPr lang="ru-RU" sz="1100" b="0" i="0" u="none" strike="noStrike" dirty="0">
                          <a:solidFill>
                            <a:srgbClr val="000000"/>
                          </a:solidFill>
                          <a:effectLst/>
                          <a:latin typeface="PF Din Text Cond Pro Light"/>
                        </a:rPr>
                        <a:t>. </a:t>
                      </a:r>
                      <a:r>
                        <a:rPr lang="ru-RU" sz="1100" b="0" i="0" u="none" strike="noStrike" dirty="0" err="1">
                          <a:solidFill>
                            <a:srgbClr val="000000"/>
                          </a:solidFill>
                          <a:effectLst/>
                          <a:latin typeface="PF Din Text Cond Pro Light"/>
                        </a:rPr>
                        <a:t>Белоглинский</a:t>
                      </a:r>
                      <a:r>
                        <a:rPr lang="ru-RU" sz="1100" b="0" i="0" u="none" strike="noStrike" dirty="0">
                          <a:solidFill>
                            <a:srgbClr val="000000"/>
                          </a:solidFill>
                          <a:effectLst/>
                          <a:latin typeface="PF Din Text Cond Pro Light"/>
                        </a:rPr>
                        <a:t>, протяженность 2.205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2,205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482716">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от ТП-797 на территории присутствия филиала ПАО "МРСК Юга"- "Волгоградэнерго",  Калачевский </a:t>
                      </a:r>
                      <a:r>
                        <a:rPr lang="ru-RU" sz="1100" b="0" i="0" u="none" strike="noStrike" dirty="0" err="1">
                          <a:solidFill>
                            <a:srgbClr val="000000"/>
                          </a:solidFill>
                          <a:effectLst/>
                          <a:latin typeface="PF Din Text Cond Pro Light"/>
                        </a:rPr>
                        <a:t>район,х</a:t>
                      </a:r>
                      <a:r>
                        <a:rPr lang="ru-RU" sz="1100" b="0" i="0" u="none" strike="noStrike" dirty="0">
                          <a:solidFill>
                            <a:srgbClr val="000000"/>
                          </a:solidFill>
                          <a:effectLst/>
                          <a:latin typeface="PF Din Text Cond Pro Light"/>
                        </a:rPr>
                        <a:t>. </a:t>
                      </a:r>
                      <a:r>
                        <a:rPr lang="ru-RU" sz="1100" b="0" i="0" u="none" strike="noStrike" dirty="0" err="1">
                          <a:solidFill>
                            <a:srgbClr val="000000"/>
                          </a:solidFill>
                          <a:effectLst/>
                          <a:latin typeface="PF Din Text Cond Pro Light"/>
                        </a:rPr>
                        <a:t>Белоглинский</a:t>
                      </a:r>
                      <a:r>
                        <a:rPr lang="ru-RU" sz="1100" b="0" i="0" u="none" strike="noStrike" dirty="0">
                          <a:solidFill>
                            <a:srgbClr val="000000"/>
                          </a:solidFill>
                          <a:effectLst/>
                          <a:latin typeface="PF Din Text Cond Pro Light"/>
                        </a:rPr>
                        <a:t>, протяженность 1.47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1,585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482716">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от ТП-738 на территории присутствия филиала ПАО "МРСК Юга"- "Волгоградэнерго",  Калачевский </a:t>
                      </a:r>
                      <a:r>
                        <a:rPr lang="ru-RU" sz="1100" b="0" i="0" u="none" strike="noStrike" dirty="0" err="1">
                          <a:solidFill>
                            <a:srgbClr val="000000"/>
                          </a:solidFill>
                          <a:effectLst/>
                          <a:latin typeface="PF Din Text Cond Pro Light"/>
                        </a:rPr>
                        <a:t>район,х</a:t>
                      </a:r>
                      <a:r>
                        <a:rPr lang="ru-RU" sz="1100" b="0" i="0" u="none" strike="noStrike" dirty="0">
                          <a:solidFill>
                            <a:srgbClr val="000000"/>
                          </a:solidFill>
                          <a:effectLst/>
                          <a:latin typeface="PF Din Text Cond Pro Light"/>
                        </a:rPr>
                        <a:t>. </a:t>
                      </a:r>
                      <a:r>
                        <a:rPr lang="ru-RU" sz="1100" b="0" i="0" u="none" strike="noStrike" dirty="0" err="1">
                          <a:solidFill>
                            <a:srgbClr val="000000"/>
                          </a:solidFill>
                          <a:effectLst/>
                          <a:latin typeface="PF Din Text Cond Pro Light"/>
                        </a:rPr>
                        <a:t>Белоглинский</a:t>
                      </a:r>
                      <a:r>
                        <a:rPr lang="ru-RU" sz="1100" b="0" i="0" u="none" strike="noStrike" dirty="0">
                          <a:solidFill>
                            <a:srgbClr val="000000"/>
                          </a:solidFill>
                          <a:effectLst/>
                          <a:latin typeface="PF Din Text Cond Pro Light"/>
                        </a:rPr>
                        <a:t>, протяженность 0.88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0,880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720115">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от ТП-1630  на территории присутствия филиала ПАО "МРСК Юга"- "Волгоградэнерго",  Калачевский район,  Чабанские точки на территории </a:t>
                      </a:r>
                      <a:r>
                        <a:rPr lang="ru-RU" sz="1100" b="0" i="0" u="none" strike="noStrike" dirty="0" err="1">
                          <a:solidFill>
                            <a:srgbClr val="000000"/>
                          </a:solidFill>
                          <a:effectLst/>
                          <a:latin typeface="PF Din Text Cond Pro Light"/>
                        </a:rPr>
                        <a:t>Крепинского</a:t>
                      </a:r>
                      <a:r>
                        <a:rPr lang="ru-RU" sz="1100" b="0" i="0" u="none" strike="noStrike" dirty="0">
                          <a:solidFill>
                            <a:srgbClr val="000000"/>
                          </a:solidFill>
                          <a:effectLst/>
                          <a:latin typeface="PF Din Text Cond Pro Light"/>
                        </a:rPr>
                        <a:t> СП, протяженность 0,45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0,450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720115">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КТП 10/0,4кВ №1630/63кВА с силовым трансформатором ТМ 63кВА 10/0,4кВ на территории присутствия филиала ПАО "МРСК Юга"- "Волгоградэнерго",  Калачевский район,  Чабанские точки на территории Крепинского СП.</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0,063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720115">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КЛ-0,4 кВ от ТП-798  протяженностью 0,13 км на территории присутствия филиала ПАО "МРСК Юга"- "Волгоградэнерго",  Калачевский район,  Чабанские точки на территории Крепинского СП, протяженность 0,13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0,130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720115">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КТП 10/0,4кВ №798/100 кВА с силовым трансформатором ТМ 100кВА 10/0,4кВ на территории присутствия филиала ПАО "МРСК Юга"- "Волгоградэнерго",  Калачевский район,  Чабанские точки на территории Крепинского СП.</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0,100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75588223"/>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55</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991726036"/>
              </p:ext>
            </p:extLst>
          </p:nvPr>
        </p:nvGraphicFramePr>
        <p:xfrm>
          <a:off x="419100" y="1061897"/>
          <a:ext cx="8477611" cy="5256352"/>
        </p:xfrm>
        <a:graphic>
          <a:graphicData uri="http://schemas.openxmlformats.org/drawingml/2006/table">
            <a:tbl>
              <a:tblPr/>
              <a:tblGrid>
                <a:gridCol w="892279">
                  <a:extLst>
                    <a:ext uri="{9D8B030D-6E8A-4147-A177-3AD203B41FA5}">
                      <a16:colId xmlns:a16="http://schemas.microsoft.com/office/drawing/2014/main" val="20000"/>
                    </a:ext>
                  </a:extLst>
                </a:gridCol>
                <a:gridCol w="6094363">
                  <a:extLst>
                    <a:ext uri="{9D8B030D-6E8A-4147-A177-3AD203B41FA5}">
                      <a16:colId xmlns:a16="http://schemas.microsoft.com/office/drawing/2014/main" val="20001"/>
                    </a:ext>
                  </a:extLst>
                </a:gridCol>
                <a:gridCol w="731093">
                  <a:extLst>
                    <a:ext uri="{9D8B030D-6E8A-4147-A177-3AD203B41FA5}">
                      <a16:colId xmlns:a16="http://schemas.microsoft.com/office/drawing/2014/main" val="20002"/>
                    </a:ext>
                  </a:extLst>
                </a:gridCol>
                <a:gridCol w="759876">
                  <a:extLst>
                    <a:ext uri="{9D8B030D-6E8A-4147-A177-3AD203B41FA5}">
                      <a16:colId xmlns:a16="http://schemas.microsoft.com/office/drawing/2014/main" val="20003"/>
                    </a:ext>
                  </a:extLst>
                </a:gridCol>
              </a:tblGrid>
              <a:tr h="657044">
                <a:tc>
                  <a:txBody>
                    <a:bodyPr/>
                    <a:lstStyle/>
                    <a:p>
                      <a:pPr algn="ctr" fontAlgn="ctr"/>
                      <a:r>
                        <a:rPr lang="ru-RU" sz="1100" b="0" i="0" u="none" strike="noStrike" dirty="0">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от ТП-1721 на территории присутствия филиала ПАО "МРСК Юга"- "Волгоградэнерго",  Калачевский район,  Чабанские точки на территории </a:t>
                      </a:r>
                      <a:r>
                        <a:rPr lang="ru-RU" sz="1100" b="0" i="0" u="none" strike="noStrike" dirty="0" err="1">
                          <a:solidFill>
                            <a:srgbClr val="000000"/>
                          </a:solidFill>
                          <a:effectLst/>
                          <a:latin typeface="PF Din Text Cond Pro Light"/>
                        </a:rPr>
                        <a:t>Крепинского</a:t>
                      </a:r>
                      <a:r>
                        <a:rPr lang="ru-RU" sz="1100" b="0" i="0" u="none" strike="noStrike" dirty="0">
                          <a:solidFill>
                            <a:srgbClr val="000000"/>
                          </a:solidFill>
                          <a:effectLst/>
                          <a:latin typeface="PF Din Text Cond Pro Light"/>
                        </a:rPr>
                        <a:t> СП, протяженностью 0,1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0,110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657044">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КТП 10/0,4кВ №1721/25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с силовым трансформатором ТМ 25кВА 10/0,4кВ на территории присутствия филиала ПАО "МРСК Юга"- "Волгоградэнерго",  Калачевский район,  Чабанские точки на территории </a:t>
                      </a:r>
                      <a:r>
                        <a:rPr lang="ru-RU" sz="1100" b="0" i="0" u="none" strike="noStrike" dirty="0" err="1">
                          <a:solidFill>
                            <a:srgbClr val="000000"/>
                          </a:solidFill>
                          <a:effectLst/>
                          <a:latin typeface="PF Din Text Cond Pro Light"/>
                        </a:rPr>
                        <a:t>Крепинского</a:t>
                      </a:r>
                      <a:r>
                        <a:rPr lang="ru-RU" sz="1100" b="0" i="0" u="none" strike="noStrike" dirty="0">
                          <a:solidFill>
                            <a:srgbClr val="000000"/>
                          </a:solidFill>
                          <a:effectLst/>
                          <a:latin typeface="PF Din Text Cond Pro Light"/>
                        </a:rPr>
                        <a:t> СП.</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0,025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657044">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ВЛ-0,4 кВ от ТП-1617 на территории присутствия филиала ПАО "МРСК Юга"- "Волгоградэнерго",  Калачевский район,  Чабанские точки на территории Крепинского СП, протяженность 0.22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0,340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657044">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КТП 10/0,4кВ №1617/25 кВА с силовым трансформатором ТМ 25кВА 10/0,4кВ на территории присутствия филиала ПАО "МРСК Юга"- "Волгоградэнерго",  Калачевский район,  Чабанские точки на территории Крепинского СП.</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0,025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657044">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ВЛ-0,4 кВ № 3 от ТП-1918 на территории присутствия филиала ПАО "МРСК Юга"- "Волгоградэнерго",  Калачевский район, х. Логовский, Логовское СП, протяженность 1.2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1,200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657044">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ВЛ-10 кВ №14 ПС «Водопроводная» до опоры №29 на территории присутствия филиала ПАО "МРСК Юга"- "Волгоградэнерго", Калачевский район, п. Волгодонской, Советское СП, протяженностью 2,55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2,550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657044">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КТП 10/0,4кВ №А792/63кВА с силовым трансформатором ТМ 63кВА 10/0,4кВ на территории присутствия филиала ПАО "МРСК Юга"- "Волгоградэнерго", Калачевский район, п. </a:t>
                      </a:r>
                      <a:r>
                        <a:rPr lang="ru-RU" sz="1100" b="0" i="0" u="none" strike="noStrike" dirty="0" err="1">
                          <a:solidFill>
                            <a:srgbClr val="000000"/>
                          </a:solidFill>
                          <a:effectLst/>
                          <a:latin typeface="PF Din Text Cond Pro Light"/>
                        </a:rPr>
                        <a:t>Волгодонской</a:t>
                      </a:r>
                      <a:r>
                        <a:rPr lang="ru-RU" sz="1100" b="0" i="0" u="none" strike="noStrike" dirty="0">
                          <a:solidFill>
                            <a:srgbClr val="000000"/>
                          </a:solidFill>
                          <a:effectLst/>
                          <a:latin typeface="PF Din Text Cond Pro Light"/>
                        </a:rPr>
                        <a:t>, Советское СП.</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0,063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657044">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ВЛ-0,4 кВ от ТП-А792 на территории присутствия филиала ПАО "МРСК Юга"- "Волгоградэнерго", Калачевский район, п. Волгодонской, Советское СП,  протяженностью 0,9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0,900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61002614"/>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56</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274213062"/>
              </p:ext>
            </p:extLst>
          </p:nvPr>
        </p:nvGraphicFramePr>
        <p:xfrm>
          <a:off x="238125" y="1042849"/>
          <a:ext cx="8658585" cy="5275400"/>
        </p:xfrm>
        <a:graphic>
          <a:graphicData uri="http://schemas.openxmlformats.org/drawingml/2006/table">
            <a:tbl>
              <a:tblPr/>
              <a:tblGrid>
                <a:gridCol w="911327">
                  <a:extLst>
                    <a:ext uri="{9D8B030D-6E8A-4147-A177-3AD203B41FA5}">
                      <a16:colId xmlns:a16="http://schemas.microsoft.com/office/drawing/2014/main" val="20000"/>
                    </a:ext>
                  </a:extLst>
                </a:gridCol>
                <a:gridCol w="6224461">
                  <a:extLst>
                    <a:ext uri="{9D8B030D-6E8A-4147-A177-3AD203B41FA5}">
                      <a16:colId xmlns:a16="http://schemas.microsoft.com/office/drawing/2014/main" val="20001"/>
                    </a:ext>
                  </a:extLst>
                </a:gridCol>
                <a:gridCol w="746700">
                  <a:extLst>
                    <a:ext uri="{9D8B030D-6E8A-4147-A177-3AD203B41FA5}">
                      <a16:colId xmlns:a16="http://schemas.microsoft.com/office/drawing/2014/main" val="20002"/>
                    </a:ext>
                  </a:extLst>
                </a:gridCol>
                <a:gridCol w="776097">
                  <a:extLst>
                    <a:ext uri="{9D8B030D-6E8A-4147-A177-3AD203B41FA5}">
                      <a16:colId xmlns:a16="http://schemas.microsoft.com/office/drawing/2014/main" val="20003"/>
                    </a:ext>
                  </a:extLst>
                </a:gridCol>
              </a:tblGrid>
              <a:tr h="659425">
                <a:tc>
                  <a:txBody>
                    <a:bodyPr/>
                    <a:lstStyle/>
                    <a:p>
                      <a:pPr algn="ctr" fontAlgn="ctr"/>
                      <a:r>
                        <a:rPr lang="ru-RU" sz="1100" b="0" i="0" u="none" strike="noStrike" dirty="0">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3 от ТП-1914 на территории присутствия филиала ПАО "МРСК Юга"- "Волгоградэнерго",  Калачевский район, п. Октябрьский, Советское СП, протяженность 0.9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0,900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659425">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Отпайка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№3 ПС «</a:t>
                      </a:r>
                      <a:r>
                        <a:rPr lang="ru-RU" sz="1100" b="0" i="0" u="none" strike="noStrike" dirty="0" err="1">
                          <a:solidFill>
                            <a:srgbClr val="000000"/>
                          </a:solidFill>
                          <a:effectLst/>
                          <a:latin typeface="PF Din Text Cond Pro Light"/>
                        </a:rPr>
                        <a:t>Ильевка</a:t>
                      </a:r>
                      <a:r>
                        <a:rPr lang="ru-RU" sz="1100" b="0" i="0" u="none" strike="noStrike" dirty="0">
                          <a:solidFill>
                            <a:srgbClr val="000000"/>
                          </a:solidFill>
                          <a:effectLst/>
                          <a:latin typeface="PF Din Text Cond Pro Light"/>
                        </a:rPr>
                        <a:t>» от опоры № 96 до ТП 10/0,4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А1093 на территории присутствия филиала ПАО "МРСК Юга"- "Волгоградэнерго",  Калачевский район, г. Калач-на-Дону, территория СНТ Водник, СНТ Ветерок, СНТ Незабудка, Калачевское ГП, протяженность 2.83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2,830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659425">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Отпайка ВЛ-10 кВ №8 ПС «Набатовская» от опоры № 9/6  на территории присутствия филиала ПАО "МРСК Юга"- "Волгоградэнерго",  Калачевский район, х. Большенабатовский, Голубинское СП, протяженность 1,7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1,700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659425">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КТП 10/0,4кВ №А1722/25кВА с силовым трансформатором ТМ 25кВА 10/0,4кВ на территории присутствия филиала ПАО "МРСК Юга"- "Волгоградэнерго",  Калачевский район, х. Большенабатовский, Голубинское СП.</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0,025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659425">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ВЛ-0,4 кВ от ТП-А1722 на территории присутствия филиала ПАО "МРСК Юга"- "Волгоградэнерго",  Калачевский район, х. Большенабатовский, Голубинское СП, протяженность 0,2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0,200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659425">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Отпайка ВЛ-10 кВ №18 ПС «6 КМ» от опоры №107 на территории присутствия филиала ПАО "МРСК Юга"- "Волгоградэнерго", Калачевский район, с. Мариновка, Мариновское СП, протяженность 2,7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2,700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659425">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Принятие на баланс бесхозяйного электросетевого объекта КТП 10/0,4кВ №А1041/63кВА с силовым трансформатором ТМ 63кВА 10/0,4кВ на территории присутствия филиала ПАО "МРСК Юга"- "Волгоградэнерго", Калачевский район, с. Мариновка, </a:t>
                      </a:r>
                      <a:r>
                        <a:rPr lang="ru-RU" sz="1100" b="0" i="0" u="none" strike="noStrike" dirty="0" err="1">
                          <a:solidFill>
                            <a:srgbClr val="000000"/>
                          </a:solidFill>
                          <a:effectLst/>
                          <a:latin typeface="PF Din Text Cond Pro Light"/>
                        </a:rPr>
                        <a:t>Мариновское</a:t>
                      </a:r>
                      <a:r>
                        <a:rPr lang="ru-RU" sz="1100" b="0" i="0" u="none" strike="noStrike" dirty="0">
                          <a:solidFill>
                            <a:srgbClr val="000000"/>
                          </a:solidFill>
                          <a:effectLst/>
                          <a:latin typeface="PF Din Text Cond Pro Light"/>
                        </a:rPr>
                        <a:t> СП.</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0,063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659425">
                <a:tc>
                  <a:txBody>
                    <a:bodyPr/>
                    <a:lstStyle/>
                    <a:p>
                      <a:pPr algn="ctr" fontAlgn="ctr"/>
                      <a:r>
                        <a:rPr lang="ru-RU" sz="1100" b="0" i="0" u="none" strike="noStrike">
                          <a:solidFill>
                            <a:srgbClr val="000000"/>
                          </a:solidFill>
                          <a:effectLst/>
                          <a:latin typeface="PF Din Text Cond Pro Light"/>
                        </a:rPr>
                        <a:t>ВЭ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Принятие на баланс бесхозяйного электросетевого объекта ВЛ-0,4 кВ № 1 от ТП-839 на территории присутствия филиала ПАО "МРСК Юга"- "Волгоградэнерго",  Калачевский район, с. Мариновка, Мариновское СП, протяженность 1.2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1,200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033387"/>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57</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918009655"/>
              </p:ext>
            </p:extLst>
          </p:nvPr>
        </p:nvGraphicFramePr>
        <p:xfrm>
          <a:off x="342901" y="1010754"/>
          <a:ext cx="8553810" cy="5307497"/>
        </p:xfrm>
        <a:graphic>
          <a:graphicData uri="http://schemas.openxmlformats.org/drawingml/2006/table">
            <a:tbl>
              <a:tblPr/>
              <a:tblGrid>
                <a:gridCol w="900299">
                  <a:extLst>
                    <a:ext uri="{9D8B030D-6E8A-4147-A177-3AD203B41FA5}">
                      <a16:colId xmlns:a16="http://schemas.microsoft.com/office/drawing/2014/main" val="20000"/>
                    </a:ext>
                  </a:extLst>
                </a:gridCol>
                <a:gridCol w="6149141">
                  <a:extLst>
                    <a:ext uri="{9D8B030D-6E8A-4147-A177-3AD203B41FA5}">
                      <a16:colId xmlns:a16="http://schemas.microsoft.com/office/drawing/2014/main" val="20001"/>
                    </a:ext>
                  </a:extLst>
                </a:gridCol>
                <a:gridCol w="737664">
                  <a:extLst>
                    <a:ext uri="{9D8B030D-6E8A-4147-A177-3AD203B41FA5}">
                      <a16:colId xmlns:a16="http://schemas.microsoft.com/office/drawing/2014/main" val="20002"/>
                    </a:ext>
                  </a:extLst>
                </a:gridCol>
                <a:gridCol w="766706">
                  <a:extLst>
                    <a:ext uri="{9D8B030D-6E8A-4147-A177-3AD203B41FA5}">
                      <a16:colId xmlns:a16="http://schemas.microsoft.com/office/drawing/2014/main" val="20003"/>
                    </a:ext>
                  </a:extLst>
                </a:gridCol>
              </a:tblGrid>
              <a:tr h="442897">
                <a:tc gridSpan="2">
                  <a:txBody>
                    <a:bodyPr/>
                    <a:lstStyle/>
                    <a:p>
                      <a:pPr algn="ctr" fontAlgn="ctr"/>
                      <a:r>
                        <a:rPr lang="ru-RU" sz="1100" b="1" i="0" u="none" strike="noStrike" dirty="0">
                          <a:solidFill>
                            <a:srgbClr val="FFFFFF"/>
                          </a:solidFill>
                          <a:effectLst/>
                          <a:latin typeface="PF Din Text Cond Pro Light"/>
                        </a:rPr>
                        <a:t>КАЛМЭНЕРГО</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ru-RU"/>
                    </a:p>
                  </a:txBody>
                  <a:tcPr/>
                </a:tc>
                <a:tc>
                  <a:txBody>
                    <a:bodyPr/>
                    <a:lstStyle/>
                    <a:p>
                      <a:pPr algn="ctr" fontAlgn="ctr"/>
                      <a:r>
                        <a:rPr lang="ru-RU" sz="1100" b="1" i="0" u="none" strike="noStrike">
                          <a:solidFill>
                            <a:srgbClr val="FFFFFF"/>
                          </a:solidFill>
                          <a:effectLst/>
                          <a:latin typeface="PF Din Text Cond Pro Light"/>
                        </a:rPr>
                        <a:t>           0,335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fontAlgn="ctr"/>
                      <a:r>
                        <a:rPr lang="ru-RU" sz="1100" b="1" i="0" u="none" strike="noStrike">
                          <a:solidFill>
                            <a:srgbClr val="FFFFFF"/>
                          </a:solidFill>
                          <a:effectLst/>
                          <a:latin typeface="PF Din Text Cond Pro Light"/>
                        </a:rPr>
                        <a:t>          21,682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42897">
                <a:tc>
                  <a:txBody>
                    <a:bodyPr/>
                    <a:lstStyle/>
                    <a:p>
                      <a:pPr algn="ctr" fontAlgn="ctr"/>
                      <a:r>
                        <a:rPr lang="ru-RU" sz="1100" b="0" i="0" u="none" strike="noStrike" dirty="0">
                          <a:solidFill>
                            <a:srgbClr val="000000"/>
                          </a:solidFill>
                          <a:effectLst/>
                          <a:latin typeface="PF Din Text Cond Pro Light"/>
                        </a:rPr>
                        <a:t>КЭ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Технологическое присоединение </a:t>
                      </a:r>
                      <a:r>
                        <a:rPr lang="ru-RU" sz="1100" b="0" i="0" u="none" strike="noStrike" dirty="0" err="1">
                          <a:solidFill>
                            <a:srgbClr val="000000"/>
                          </a:solidFill>
                          <a:effectLst/>
                          <a:latin typeface="PF Din Text Cond Pro Light"/>
                        </a:rPr>
                        <a:t>энергопринимающих</a:t>
                      </a:r>
                      <a:r>
                        <a:rPr lang="ru-RU" sz="1100" b="0" i="0" u="none" strike="noStrike" dirty="0">
                          <a:solidFill>
                            <a:srgbClr val="000000"/>
                          </a:solidFill>
                          <a:effectLst/>
                          <a:latin typeface="PF Din Text Cond Pro Light"/>
                        </a:rPr>
                        <a:t> устройств потребителей максимальной мощностью до 150 кВт включительно, всего (новое строительство)</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0,280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16,783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42897">
                <a:tc>
                  <a:txBody>
                    <a:bodyPr/>
                    <a:lstStyle/>
                    <a:p>
                      <a:pPr algn="ctr" fontAlgn="ctr"/>
                      <a:r>
                        <a:rPr lang="ru-RU" sz="1100" b="0" i="0" u="none" strike="noStrike">
                          <a:solidFill>
                            <a:srgbClr val="000000"/>
                          </a:solidFill>
                          <a:effectLst/>
                          <a:latin typeface="PF Din Text Cond Pro Light"/>
                        </a:rPr>
                        <a:t>КЭ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Технологическое присоединение </a:t>
                      </a:r>
                      <a:r>
                        <a:rPr lang="ru-RU" sz="1100" b="0" i="0" u="none" strike="noStrike" dirty="0" err="1">
                          <a:solidFill>
                            <a:srgbClr val="000000"/>
                          </a:solidFill>
                          <a:effectLst/>
                          <a:latin typeface="PF Din Text Cond Pro Light"/>
                        </a:rPr>
                        <a:t>энергопринимающих</a:t>
                      </a:r>
                      <a:r>
                        <a:rPr lang="ru-RU" sz="1100" b="0" i="0" u="none" strike="noStrike" dirty="0">
                          <a:solidFill>
                            <a:srgbClr val="000000"/>
                          </a:solidFill>
                          <a:effectLst/>
                          <a:latin typeface="PF Din Text Cond Pro Light"/>
                        </a:rPr>
                        <a:t> устройств потребителей максимальной мощностью до 15 кВт включительно, всего (новое строительство)</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0,055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4,899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442897">
                <a:tc gridSpan="2">
                  <a:txBody>
                    <a:bodyPr/>
                    <a:lstStyle/>
                    <a:p>
                      <a:pPr algn="ctr" fontAlgn="ctr"/>
                      <a:r>
                        <a:rPr lang="ru-RU" sz="1100" b="1" i="0" u="none" strike="noStrike" dirty="0">
                          <a:solidFill>
                            <a:srgbClr val="FFFFFF"/>
                          </a:solidFill>
                          <a:effectLst/>
                          <a:latin typeface="PF Din Text Cond Pro Light"/>
                        </a:rPr>
                        <a:t>РОСТОВЭНЕРГО</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ru-RU"/>
                    </a:p>
                  </a:txBody>
                  <a:tcPr/>
                </a:tc>
                <a:tc>
                  <a:txBody>
                    <a:bodyPr/>
                    <a:lstStyle/>
                    <a:p>
                      <a:pPr algn="ctr" fontAlgn="ctr"/>
                      <a:r>
                        <a:rPr lang="ru-RU" sz="1100" b="1" i="0" u="none" strike="noStrike">
                          <a:solidFill>
                            <a:srgbClr val="FFFFFF"/>
                          </a:solidFill>
                          <a:effectLst/>
                          <a:latin typeface="PF Din Text Cond Pro Light"/>
                        </a:rPr>
                        <a:t>         24,952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fontAlgn="ctr"/>
                      <a:r>
                        <a:rPr lang="ru-RU" sz="1100" b="1" i="0" u="none" strike="noStrike" dirty="0">
                          <a:solidFill>
                            <a:srgbClr val="FFFFFF"/>
                          </a:solidFill>
                          <a:effectLst/>
                          <a:latin typeface="PF Din Text Cond Pro Light"/>
                        </a:rPr>
                        <a:t>       249,605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3"/>
                  </a:ext>
                </a:extLst>
              </a:tr>
              <a:tr h="442897">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Строительство двух КЛ-6кВ для электроснабжения насосной станции подкачки в районе п. Майский Октябрьского района Ростовской области</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4,342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442897">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Строительство 2 КЛ 10 кВ от ЦРП-10 кВ ПС 110/10 кВ АС-10 для электроснабжения ФГУП «Почта России» (ориентировочной протяженностью ЛЭП 2,55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3,415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442897">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Строительство 2 КЛ 6кВ от ПС 110/35/6кВ БТ-2 для электроснабжения аэродрома расположенного по адресу: Ростовская область, г. Батайск</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0,822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442897">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Строительство ТП 10/0,4 кВ. Строительство ВЛ 10 кВ от новой ячейки ПС 110//3510 кВ «Чалтырь» до нового ТП 10/0,4 кВ СПК-колхоз им. С.Г.Шаумяна в Мясниковском районе.</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0,900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6,540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r h="660712">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Строительство участка ВЛЗ-10 кВ от опоры №90 по ВЛ-10 кВ №15 ПС 110/35/10 кВ Константиновская для присоединения системы орошения АО «Донское молоко» (ориентировочная протяженность ЛЭП 0,08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0,076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660712">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Строительство участка ВЛЗ-10 кВ от опоры №13 ВЛ-10 кВ №17 ПС 110/35/10 кВ Константиновская для присоединения инновационной молочной фермы на 500 коров АО «Донское молоко» (ориентировочная протяженность ЛЭП 0,5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0,450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9"/>
                  </a:ext>
                </a:extLst>
              </a:tr>
              <a:tr h="442897">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Строительство участка ВЛ-10 кВ от опоры №4/12 по ВЛ-10 кВ №24 ПС 110/35/10 кВ "КГУ" для присоединения электрооборудования АГНКС ООО"Газпром газомоторное топливо"</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0,984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09394249"/>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58</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172785722"/>
              </p:ext>
            </p:extLst>
          </p:nvPr>
        </p:nvGraphicFramePr>
        <p:xfrm>
          <a:off x="342901" y="1009096"/>
          <a:ext cx="8420280" cy="5165561"/>
        </p:xfrm>
        <a:graphic>
          <a:graphicData uri="http://schemas.openxmlformats.org/drawingml/2006/table">
            <a:tbl>
              <a:tblPr/>
              <a:tblGrid>
                <a:gridCol w="886245">
                  <a:extLst>
                    <a:ext uri="{9D8B030D-6E8A-4147-A177-3AD203B41FA5}">
                      <a16:colId xmlns:a16="http://schemas.microsoft.com/office/drawing/2014/main" val="20000"/>
                    </a:ext>
                  </a:extLst>
                </a:gridCol>
                <a:gridCol w="6053149">
                  <a:extLst>
                    <a:ext uri="{9D8B030D-6E8A-4147-A177-3AD203B41FA5}">
                      <a16:colId xmlns:a16="http://schemas.microsoft.com/office/drawing/2014/main" val="20001"/>
                    </a:ext>
                  </a:extLst>
                </a:gridCol>
                <a:gridCol w="726149">
                  <a:extLst>
                    <a:ext uri="{9D8B030D-6E8A-4147-A177-3AD203B41FA5}">
                      <a16:colId xmlns:a16="http://schemas.microsoft.com/office/drawing/2014/main" val="20002"/>
                    </a:ext>
                  </a:extLst>
                </a:gridCol>
                <a:gridCol w="754737">
                  <a:extLst>
                    <a:ext uri="{9D8B030D-6E8A-4147-A177-3AD203B41FA5}">
                      <a16:colId xmlns:a16="http://schemas.microsoft.com/office/drawing/2014/main" val="20003"/>
                    </a:ext>
                  </a:extLst>
                </a:gridCol>
              </a:tblGrid>
              <a:tr h="790179">
                <a:tc>
                  <a:txBody>
                    <a:bodyPr/>
                    <a:lstStyle/>
                    <a:p>
                      <a:pPr algn="ctr" fontAlgn="ctr"/>
                      <a:r>
                        <a:rPr lang="ru-RU" sz="1100" b="0" i="0" u="none" strike="noStrike" dirty="0">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Строительство двух ТП-10/0,4кВ, ВЛ-10кВ от ВЛ-10кВ №1513 ПС АС-15, ВЛ-10кВ №441 ПС Р-4 для электроснабжения школы на 600 мест по адресу: Ростовская обл., </a:t>
                      </a:r>
                      <a:r>
                        <a:rPr lang="ru-RU" sz="1100" b="0" i="0" u="none" strike="noStrike" dirty="0" err="1">
                          <a:solidFill>
                            <a:srgbClr val="000000"/>
                          </a:solidFill>
                          <a:effectLst/>
                          <a:latin typeface="PF Din Text Cond Pro Light"/>
                        </a:rPr>
                        <a:t>Аксайский</a:t>
                      </a:r>
                      <a:r>
                        <a:rPr lang="ru-RU" sz="1100" b="0" i="0" u="none" strike="noStrike" dirty="0">
                          <a:solidFill>
                            <a:srgbClr val="000000"/>
                          </a:solidFill>
                          <a:effectLst/>
                          <a:latin typeface="PF Din Text Cond Pro Light"/>
                        </a:rPr>
                        <a:t> р-н, п. Янтарный, ул. Ландышевая, д. 36/4, участок с кадастровым номером 61:02:0010115:21</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0,800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398356">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Технологическое присоединение энергопринимающих устройств потребителей максимальной мощностью до 150 кВт включительно, всего (новое строительство)</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8,245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49,537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398356">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Технологическое присоединение энергопринимающих устройств потребителей максимальной мощностью до 15 кВт включительно, всего (новое строительство)</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7,264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87,308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398356">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Реконструкция ВЛ-10 кВ «Комсомолец» от ПС 110/35/10 кВ  Ш-35 (ориентировочная протяженность ЛЭП - 3.28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3,280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398356">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Реконструкция ВЛ-10 кВ №114 п. Кленовый Зерноградского района. (ориентировочная протяженность ЛЭП - 16.0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17,895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398356">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Реконструкция ВЛ-10 кВ №16 ПС 220/110/10 кВ Сальская Сальский Сад  Сальского района Ростовской области (ориентировочная протяженность ЛЭП - 1.2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1,135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398356">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Реконструкция ВЛ-10 кВ №4 РП-5П ОАО Заря Песчанокопского района Ростовской области (ориентировочная протяженность ЛЭП - 4.22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4,220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398356">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Реконструкция ВЛ 0,4 кВ КТП 6/0,4 кВ   х. Калинин (2 этап) (ориентировочная протяженность ЛЭП - 3.5 км, 1 КТП К мощностью-0.400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0,400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3,785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398356">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Реконструкция ВЛ-0,4 кВ  от КТП 10/0,4 кВ №200 по ВЛ-10 кВ №1019  в х. Победа Азовского района. (ориентировочная протяженность ЛЭП - 1.3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0,250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0,741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8"/>
                  </a:ext>
                </a:extLst>
              </a:tr>
              <a:tr h="594267">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Реконструкция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от ТП  10/0.4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12 по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№8 ПС 35/10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a:t>
                      </a:r>
                      <a:r>
                        <a:rPr lang="ru-RU" sz="1100" b="0" i="0" u="none" strike="noStrike" dirty="0" err="1">
                          <a:solidFill>
                            <a:srgbClr val="000000"/>
                          </a:solidFill>
                          <a:effectLst/>
                          <a:latin typeface="PF Din Text Cond Pro Light"/>
                        </a:rPr>
                        <a:t>Журавлевская</a:t>
                      </a:r>
                      <a:r>
                        <a:rPr lang="ru-RU" sz="1100" b="0" i="0" u="none" strike="noStrike" dirty="0">
                          <a:solidFill>
                            <a:srgbClr val="000000"/>
                          </a:solidFill>
                          <a:effectLst/>
                          <a:latin typeface="PF Din Text Cond Pro Light"/>
                        </a:rPr>
                        <a:t> </a:t>
                      </a:r>
                      <a:r>
                        <a:rPr lang="ru-RU" sz="1100" b="0" i="0" u="none" strike="noStrike" dirty="0" err="1">
                          <a:solidFill>
                            <a:srgbClr val="000000"/>
                          </a:solidFill>
                          <a:effectLst/>
                          <a:latin typeface="PF Din Text Cond Pro Light"/>
                        </a:rPr>
                        <a:t>х.Журавлев</a:t>
                      </a:r>
                      <a:r>
                        <a:rPr lang="ru-RU" sz="1100" b="0" i="0" u="none" strike="noStrike" dirty="0">
                          <a:solidFill>
                            <a:srgbClr val="000000"/>
                          </a:solidFill>
                          <a:effectLst/>
                          <a:latin typeface="PF Din Text Cond Pro Light"/>
                        </a:rPr>
                        <a:t> Орловского района Ростовской области (ориентировочная протяженность ЛЭП - 2.49 км; трансформаторная мощность - 0,160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0,160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2,497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594267">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Реконструкция ВЛ 0.4 кВ от ТП 10/0.4 кВ №70, ТП 10/0.4 кВ, №319 по ВЛ 10 кВ №1, ПС 110/10 кВ Отрадненская х. Родионовка Неклиновского района (ориентировочная протяженность ЛЭП - 4.07 км; трансформаторная мощность - 0,320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0,320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4,070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17019184"/>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59</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332977138"/>
              </p:ext>
            </p:extLst>
          </p:nvPr>
        </p:nvGraphicFramePr>
        <p:xfrm>
          <a:off x="190501" y="996776"/>
          <a:ext cx="8706210" cy="5236873"/>
        </p:xfrm>
        <a:graphic>
          <a:graphicData uri="http://schemas.openxmlformats.org/drawingml/2006/table">
            <a:tbl>
              <a:tblPr/>
              <a:tblGrid>
                <a:gridCol w="916340">
                  <a:extLst>
                    <a:ext uri="{9D8B030D-6E8A-4147-A177-3AD203B41FA5}">
                      <a16:colId xmlns:a16="http://schemas.microsoft.com/office/drawing/2014/main" val="20000"/>
                    </a:ext>
                  </a:extLst>
                </a:gridCol>
                <a:gridCol w="6258697">
                  <a:extLst>
                    <a:ext uri="{9D8B030D-6E8A-4147-A177-3AD203B41FA5}">
                      <a16:colId xmlns:a16="http://schemas.microsoft.com/office/drawing/2014/main" val="20001"/>
                    </a:ext>
                  </a:extLst>
                </a:gridCol>
                <a:gridCol w="750807">
                  <a:extLst>
                    <a:ext uri="{9D8B030D-6E8A-4147-A177-3AD203B41FA5}">
                      <a16:colId xmlns:a16="http://schemas.microsoft.com/office/drawing/2014/main" val="20002"/>
                    </a:ext>
                  </a:extLst>
                </a:gridCol>
                <a:gridCol w="780366">
                  <a:extLst>
                    <a:ext uri="{9D8B030D-6E8A-4147-A177-3AD203B41FA5}">
                      <a16:colId xmlns:a16="http://schemas.microsoft.com/office/drawing/2014/main" val="20003"/>
                    </a:ext>
                  </a:extLst>
                </a:gridCol>
              </a:tblGrid>
              <a:tr h="455701">
                <a:tc>
                  <a:txBody>
                    <a:bodyPr/>
                    <a:lstStyle/>
                    <a:p>
                      <a:pPr algn="ctr" fontAlgn="ctr"/>
                      <a:r>
                        <a:rPr lang="ru-RU" sz="1100" b="0" i="0" u="none" strike="noStrike" dirty="0">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Реконструкция ВЛ 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от КТП 10/0.4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№140 и  КТП 10/0.4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147 в п. Красный Колос </a:t>
                      </a:r>
                      <a:r>
                        <a:rPr lang="ru-RU" sz="1100" b="0" i="0" u="none" strike="noStrike" dirty="0" err="1">
                          <a:solidFill>
                            <a:srgbClr val="000000"/>
                          </a:solidFill>
                          <a:effectLst/>
                          <a:latin typeface="PF Din Text Cond Pro Light"/>
                        </a:rPr>
                        <a:t>Аксайского</a:t>
                      </a:r>
                      <a:r>
                        <a:rPr lang="ru-RU" sz="1100" b="0" i="0" u="none" strike="noStrike" dirty="0">
                          <a:solidFill>
                            <a:srgbClr val="000000"/>
                          </a:solidFill>
                          <a:effectLst/>
                          <a:latin typeface="PF Din Text Cond Pro Light"/>
                        </a:rPr>
                        <a:t> района Ростовской обл. (ориентировочная протяженность ЛЭП - 3,992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0,500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4,195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455701">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"Реконструкция ВЛ-0,4кВ от КТП 10/0,4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№526, № 209,№ 244, №278 </a:t>
                      </a:r>
                      <a:r>
                        <a:rPr lang="ru-RU" sz="1100" b="0" i="0" u="none" strike="noStrike" dirty="0" err="1">
                          <a:solidFill>
                            <a:srgbClr val="000000"/>
                          </a:solidFill>
                          <a:effectLst/>
                          <a:latin typeface="PF Din Text Cond Pro Light"/>
                        </a:rPr>
                        <a:t>ст.Кривянская</a:t>
                      </a:r>
                      <a:r>
                        <a:rPr lang="ru-RU" sz="1100" b="0" i="0" u="none" strike="noStrike" dirty="0">
                          <a:solidFill>
                            <a:srgbClr val="000000"/>
                          </a:solidFill>
                          <a:effectLst/>
                          <a:latin typeface="PF Din Text Cond Pro Light"/>
                        </a:rPr>
                        <a:t> (ориентировочная протяженность ЛЭП - 17.697км; трансформаторная мощность - 0,890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0,890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17,749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455701">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Реконструкция ВЛ 0,4 кВ от ТП 6/0.4 кВ №33 в г.Таганроге (ориентировочная протяженность ЛЭП - 5,575 км; трансформаторная мощность - 0,630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0,630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5,575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455701">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Реконструкция ВЛ 0,4кВ  от КТП 10/0.4 кВ №103,  КТП 10/0.4 кВ №16  в с. Ново-Батайск  Кагальницкого района (ориентировочная протяженность ЛЭП - 10.504км; трансформаторная мощность - 0,740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0,680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10,504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896501">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Реконструкция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от ТП 10/0.4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47 по ВЛ-10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№6 ПС 35/10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a:t>
                      </a:r>
                      <a:r>
                        <a:rPr lang="ru-RU" sz="1100" b="0" i="0" u="none" strike="noStrike" dirty="0" err="1">
                          <a:solidFill>
                            <a:srgbClr val="000000"/>
                          </a:solidFill>
                          <a:effectLst/>
                          <a:latin typeface="PF Din Text Cond Pro Light"/>
                        </a:rPr>
                        <a:t>Журавлевская</a:t>
                      </a:r>
                      <a:r>
                        <a:rPr lang="ru-RU" sz="1100" b="0" i="0" u="none" strike="noStrike" dirty="0">
                          <a:solidFill>
                            <a:srgbClr val="000000"/>
                          </a:solidFill>
                          <a:effectLst/>
                          <a:latin typeface="PF Din Text Cond Pro Light"/>
                        </a:rPr>
                        <a:t> </a:t>
                      </a:r>
                      <a:r>
                        <a:rPr lang="ru-RU" sz="1100" b="0" i="0" u="none" strike="noStrike" dirty="0" err="1">
                          <a:solidFill>
                            <a:srgbClr val="000000"/>
                          </a:solidFill>
                          <a:effectLst/>
                          <a:latin typeface="PF Din Text Cond Pro Light"/>
                        </a:rPr>
                        <a:t>х.Каменная</a:t>
                      </a:r>
                      <a:r>
                        <a:rPr lang="ru-RU" sz="1100" b="0" i="0" u="none" strike="noStrike" dirty="0">
                          <a:solidFill>
                            <a:srgbClr val="000000"/>
                          </a:solidFill>
                          <a:effectLst/>
                          <a:latin typeface="PF Din Text Cond Pro Light"/>
                        </a:rPr>
                        <a:t> Балка Орловского района Ростовской области (ориентировочная протяженность ЛЭП - 5.6 км; трансформаторная мощность - 0,500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0,500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5,600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455701">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"Реконструкция ВЛ-0,4кВ от КТП 10/0,4 кВ № 160,№ 161,№ 487 п.Интернациональный (ориентировочная протяженность ЛЭП - 14.08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0,570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8,530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455701">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Техническое перевооружение ТП 10/0,4 кВ №5-9 ВЛ 10 кВ №5 ПС 110/35/10 кВ Чалтырь с заменой трансформатора (мощность трансформатора 0,25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0,250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455701">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Техперевооружение КТП № 169 ВЛ 10 кВ № 1 ПС «Литвиновская» с заменой трансформатора в х. Титов Белокалитвинского района Ростовской области (ТП-1 шт., трансформаторная мощность 0,16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0,160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r h="231588">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Техническое перевооружение ТП - 10/0,4 №7/8 по ВЛ 10 кВ №7 ПС 35/10 кВ "Б.Салы" (ФГУП "РосРАО")</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0,160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231588">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Замена трансформатора на ЗТП №23  ВЛ10кВ №1507 г. Зерноград, Юго-Западный жилой массив</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0,180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9"/>
                  </a:ext>
                </a:extLst>
              </a:tr>
              <a:tr h="231588">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Замена трансформатора на КТП №264 ВЛ10кВ №405 х. Ильинский, Егорлыкский район, Ростовская обл.</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0,180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455701">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Замена подстанции комплектной трансформаторной на МТП 10/0,4 кВ № 71  160 кВА   ВЛ № 105Н х. Усть-Койсуг, Азовский район, Ростовская обл.</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0,250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81148735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6</a:t>
            </a:fld>
            <a:endParaRPr lang="ru-RU" dirty="0"/>
          </a:p>
        </p:txBody>
      </p:sp>
      <p:sp>
        <p:nvSpPr>
          <p:cNvPr id="2" name="Заголовок 1"/>
          <p:cNvSpPr>
            <a:spLocks noGrp="1"/>
          </p:cNvSpPr>
          <p:nvPr>
            <p:ph type="title"/>
          </p:nvPr>
        </p:nvSpPr>
        <p:spPr>
          <a:xfrm>
            <a:off x="2273182" y="364437"/>
            <a:ext cx="6519126" cy="349201"/>
          </a:xfrm>
        </p:spPr>
        <p:txBody>
          <a:bodyPr/>
          <a:lstStyle/>
          <a:p>
            <a:r>
              <a:rPr lang="ru-RU" dirty="0"/>
              <a:t>КЛЮЧЕВЫЕ </a:t>
            </a:r>
            <a:r>
              <a:rPr lang="ru-RU" dirty="0" smtClean="0"/>
              <a:t>СОБЫТИЯ ЗА 9 МЕСЯЦЕВ 2019 ГОДА</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76250557"/>
              </p:ext>
            </p:extLst>
          </p:nvPr>
        </p:nvGraphicFramePr>
        <p:xfrm>
          <a:off x="401934" y="1082192"/>
          <a:ext cx="8410470" cy="5327408"/>
        </p:xfrm>
        <a:graphic>
          <a:graphicData uri="http://schemas.openxmlformats.org/drawingml/2006/table">
            <a:tbl>
              <a:tblPr firstRow="1" firstCol="1" bandRow="1"/>
              <a:tblGrid>
                <a:gridCol w="936689">
                  <a:extLst>
                    <a:ext uri="{9D8B030D-6E8A-4147-A177-3AD203B41FA5}">
                      <a16:colId xmlns:a16="http://schemas.microsoft.com/office/drawing/2014/main" val="20000"/>
                    </a:ext>
                  </a:extLst>
                </a:gridCol>
                <a:gridCol w="7473781">
                  <a:extLst>
                    <a:ext uri="{9D8B030D-6E8A-4147-A177-3AD203B41FA5}">
                      <a16:colId xmlns:a16="http://schemas.microsoft.com/office/drawing/2014/main" val="20001"/>
                    </a:ext>
                  </a:extLst>
                </a:gridCol>
              </a:tblGrid>
              <a:tr h="21183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100" b="1" i="0" u="none" strike="noStrike" cap="none" spc="0" baseline="0" dirty="0" smtClean="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rPr>
                        <a:t>2019 год</a:t>
                      </a:r>
                      <a:endParaRPr lang="ru-RU" sz="1100" b="1" i="0" u="none" strike="noStrike" cap="none" spc="0" baseline="0" dirty="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100" b="1" i="0" u="none" strike="noStrike" cap="none" spc="0" baseline="0" dirty="0" smtClean="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rPr>
                        <a:t>Краткое описание события</a:t>
                      </a:r>
                      <a:endParaRPr lang="ru-RU" sz="1100" b="1" i="0" u="none" strike="noStrike" cap="none" spc="0" baseline="0" dirty="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38542">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26 марта</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Специалисты астраханского филиала ПАО «МРСК Юга» подключили к новой воздушной линии 0,4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кВ</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четыре пятиэтажных многоквартирных дома по улице Волгоградской в городе Знаменске, где проживают 800 потребителей.</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43491">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27 марта</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Генеральный директор МРСК Юга Борис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Эбзеев</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ответил на актуальные вопросы журналистов в ходе Делового завтрака.</a:t>
                      </a:r>
                    </a:p>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Вопросы тарифообразования, влияния на тариф перекрестного субсидирования и мелких ТСО, новые возможности для потребителей в результате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цифровизации</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электросетевого комплекса, снижение потерь электроэнергии и планы по ключевым экономическим показателям обсуждались сегодня на Деловом завтраке генерального директора ПАО «МРСК Юга» Бориса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Эбзеева</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с руководителями региональных СМИ.</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3"/>
                  </a:ext>
                </a:extLst>
              </a:tr>
              <a:tr h="609600">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 апреля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По сравнению с прошлым осенне-зимним периодом значительно увеличилось количество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гололедно-изморозевых</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отложений на ЛЭП. Обеспечивая надежное электроснабжение потребителей в сети 6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кВ</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и выше, специалисты ПАО «МРСК Юга» этой зимой провели 226 плавок гололеда, что на 43,9 % больше чем за аналогичный период 2017-2018 гг.</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4733">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4 апреля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just">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В Учебном центре ПАО «МРСК Юга» для 40 слушателей, представляющих все филиалы компании, прошла первая сессия программы профессиональной переподготовки «Школа главного инженера».</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5"/>
                  </a:ext>
                </a:extLst>
              </a:tr>
              <a:tr h="773449">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23 апреля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latinLnBrk="0">
                        <a:lnSpc>
                          <a:spcPct val="107000"/>
                        </a:lnSpc>
                        <a:spcBef>
                          <a:spcPts val="0"/>
                        </a:spcBef>
                        <a:spcAft>
                          <a:spcPts val="72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Распределительный электросетевой комплекс г. Таганрога Ростовской области с 1 мая перешел под управление ПАО «МРСК Юга». Собственник ООО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Югстроймонтаж</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передал полномочия единоличного исполнительного органа ростовскому филиалу компании. Теперь крупнейшая энергокомпания региона осуществляет управление 100 % сетевого комплекса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г.Таганрога</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521004"/>
                  </a:ext>
                </a:extLst>
              </a:tr>
              <a:tr h="560751">
                <a:tc>
                  <a:txBody>
                    <a:bodyPr/>
                    <a:lstStyle/>
                    <a:p>
                      <a:pPr marL="0" marR="0" indent="0" algn="just" defTabSz="914400" rtl="0" latinLnBrk="0">
                        <a:lnSpc>
                          <a:spcPct val="107000"/>
                        </a:lnSpc>
                        <a:spcBef>
                          <a:spcPts val="0"/>
                        </a:spcBef>
                        <a:spcAft>
                          <a:spcPts val="72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25 апреля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just" defTabSz="914400" rtl="0" latinLnBrk="0">
                        <a:lnSpc>
                          <a:spcPct val="107000"/>
                        </a:lnSpc>
                        <a:spcBef>
                          <a:spcPts val="0"/>
                        </a:spcBef>
                        <a:spcAft>
                          <a:spcPts val="72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ПАО «МРСК Юга» примет в свои сети «солнечную» электроэнергию в Республике Калмыкия. Строительство крупных солнечных электростанций позволит республике выйти на полное энергообеспечение и существенно повысить инвестиционную привлекательность региона.</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66459901"/>
                  </a:ext>
                </a:extLst>
              </a:tr>
              <a:tr h="722506">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25 апреля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Уличное освещение на энергообъектах МРСК Юга станет экономичным. ПАО «МРСК Юга» завершает модернизацию освещения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энергообъектов</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во всей зоне присутствия в регионах. Уже с мая текущего года предприятия и производственные базы филиалов компании перешли на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энергоэффективное</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освещение. Новые светильники снизят энергопотребление на 75%.</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7357573"/>
                  </a:ext>
                </a:extLst>
              </a:tr>
              <a:tr h="722506">
                <a:tc>
                  <a:txBody>
                    <a:bodyPr/>
                    <a:lstStyle/>
                    <a:p>
                      <a:pPr>
                        <a:lnSpc>
                          <a:spcPct val="107000"/>
                        </a:lnSpc>
                        <a:spcAft>
                          <a:spcPts val="720"/>
                        </a:spcAft>
                      </a:pPr>
                      <a:r>
                        <a:rPr lang="ru-RU" sz="1100" dirty="0">
                          <a:effectLst/>
                          <a:latin typeface="PF Din Text Cond Pro Light"/>
                          <a:ea typeface="Calibri" panose="020F0502020204030204" pitchFamily="34" charset="0"/>
                          <a:cs typeface="Times New Roman" panose="02020603050405020304" pitchFamily="18" charset="0"/>
                        </a:rPr>
                        <a:t>29 апреля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just">
                        <a:lnSpc>
                          <a:spcPct val="100000"/>
                        </a:lnSpc>
                        <a:spcAft>
                          <a:spcPts val="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13,4 километра воздушных линий электропередачи, 128 трансформаторных подстанций, 20 силовых трансформаторов отремонтировали калмыцкие энергетики ПАО «МРСК Юга» в первом </a:t>
                      </a:r>
                      <a:r>
                        <a:rPr lang="ru-RU" sz="1100" u="none" strike="noStrike" dirty="0">
                          <a:solidFill>
                            <a:schemeClr val="tx1"/>
                          </a:solidFill>
                          <a:effectLst/>
                          <a:latin typeface="PF Din Text Cond Pro Light"/>
                          <a:ea typeface="Calibri" panose="020F0502020204030204" pitchFamily="34" charset="0"/>
                          <a:cs typeface="Times New Roman" panose="02020603050405020304" pitchFamily="18" charset="0"/>
                        </a:rPr>
                        <a:t>квартале 2019 г. На эти цели сетевая компания направила свыше 7,3 млн рублей.</a:t>
                      </a:r>
                      <a:endParaRPr lang="ru-RU" sz="1100" dirty="0">
                        <a:solidFill>
                          <a:schemeClr val="tx1"/>
                        </a:solidFill>
                        <a:effectLst/>
                        <a:latin typeface="PF Din Text Cond Pro Light"/>
                        <a:ea typeface="Calibri" panose="020F0502020204030204" pitchFamily="34" charset="0"/>
                        <a:cs typeface="Times New Roman" panose="02020603050405020304" pitchFamily="18" charset="0"/>
                      </a:endParaRP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74661063"/>
                  </a:ext>
                </a:extLst>
              </a:tr>
            </a:tbl>
          </a:graphicData>
        </a:graphic>
      </p:graphicFrame>
    </p:spTree>
    <p:extLst>
      <p:ext uri="{BB962C8B-B14F-4D97-AF65-F5344CB8AC3E}">
        <p14:creationId xmlns:p14="http://schemas.microsoft.com/office/powerpoint/2010/main" val="1079814080"/>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60</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798194743"/>
              </p:ext>
            </p:extLst>
          </p:nvPr>
        </p:nvGraphicFramePr>
        <p:xfrm>
          <a:off x="276225" y="1069042"/>
          <a:ext cx="8743950" cy="5023861"/>
        </p:xfrm>
        <a:graphic>
          <a:graphicData uri="http://schemas.openxmlformats.org/drawingml/2006/table">
            <a:tbl>
              <a:tblPr/>
              <a:tblGrid>
                <a:gridCol w="920312">
                  <a:extLst>
                    <a:ext uri="{9D8B030D-6E8A-4147-A177-3AD203B41FA5}">
                      <a16:colId xmlns:a16="http://schemas.microsoft.com/office/drawing/2014/main" val="20000"/>
                    </a:ext>
                  </a:extLst>
                </a:gridCol>
                <a:gridCol w="6285827">
                  <a:extLst>
                    <a:ext uri="{9D8B030D-6E8A-4147-A177-3AD203B41FA5}">
                      <a16:colId xmlns:a16="http://schemas.microsoft.com/office/drawing/2014/main" val="20001"/>
                    </a:ext>
                  </a:extLst>
                </a:gridCol>
                <a:gridCol w="754062">
                  <a:extLst>
                    <a:ext uri="{9D8B030D-6E8A-4147-A177-3AD203B41FA5}">
                      <a16:colId xmlns:a16="http://schemas.microsoft.com/office/drawing/2014/main" val="20002"/>
                    </a:ext>
                  </a:extLst>
                </a:gridCol>
                <a:gridCol w="783749">
                  <a:extLst>
                    <a:ext uri="{9D8B030D-6E8A-4147-A177-3AD203B41FA5}">
                      <a16:colId xmlns:a16="http://schemas.microsoft.com/office/drawing/2014/main" val="20003"/>
                    </a:ext>
                  </a:extLst>
                </a:gridCol>
              </a:tblGrid>
              <a:tr h="424898">
                <a:tc>
                  <a:txBody>
                    <a:bodyPr/>
                    <a:lstStyle/>
                    <a:p>
                      <a:pPr algn="ctr" fontAlgn="ctr"/>
                      <a:r>
                        <a:rPr lang="ru-RU" sz="1100" b="0" i="0" u="none" strike="noStrike" dirty="0">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Строительство КТП 10/0,4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223 100 </a:t>
                      </a:r>
                      <a:r>
                        <a:rPr lang="ru-RU" sz="1100" b="0" i="0" u="none" strike="noStrike" dirty="0" err="1">
                          <a:solidFill>
                            <a:srgbClr val="000000"/>
                          </a:solidFill>
                          <a:effectLst/>
                          <a:latin typeface="PF Din Text Cond Pro Light"/>
                        </a:rPr>
                        <a:t>кВА</a:t>
                      </a:r>
                      <a:r>
                        <a:rPr lang="ru-RU" sz="1100" b="0" i="0" u="none" strike="noStrike" dirty="0">
                          <a:solidFill>
                            <a:srgbClr val="000000"/>
                          </a:solidFill>
                          <a:effectLst/>
                          <a:latin typeface="PF Din Text Cond Pro Light"/>
                        </a:rPr>
                        <a:t> ВЛ № 901, </a:t>
                      </a:r>
                      <a:r>
                        <a:rPr lang="ru-RU" sz="1100" b="0" i="0" u="none" strike="noStrike" dirty="0" err="1">
                          <a:solidFill>
                            <a:srgbClr val="000000"/>
                          </a:solidFill>
                          <a:effectLst/>
                          <a:latin typeface="PF Din Text Cond Pro Light"/>
                        </a:rPr>
                        <a:t>х.Павловка</a:t>
                      </a:r>
                      <a:r>
                        <a:rPr lang="ru-RU" sz="1100" b="0" i="0" u="none" strike="noStrike" dirty="0">
                          <a:solidFill>
                            <a:srgbClr val="000000"/>
                          </a:solidFill>
                          <a:effectLst/>
                          <a:latin typeface="PF Din Text Cond Pro Light"/>
                        </a:rPr>
                        <a:t>, Азовский район Ростовская область ( ориентировочная трансформаторная мощность – 0,063 МВА)</a:t>
                      </a:r>
                      <a:br>
                        <a:rPr lang="ru-RU" sz="1100" b="0" i="0" u="none" strike="noStrike" dirty="0">
                          <a:solidFill>
                            <a:srgbClr val="000000"/>
                          </a:solidFill>
                          <a:effectLst/>
                          <a:latin typeface="PF Din Text Cond Pro Light"/>
                        </a:rPr>
                      </a:br>
                      <a:endParaRPr lang="ru-RU" sz="1100" b="0" i="0" u="none" strike="noStrike" dirty="0">
                        <a:solidFill>
                          <a:srgbClr val="000000"/>
                        </a:solidFill>
                        <a:effectLst/>
                        <a:latin typeface="PF Din Text Cond Pro Light"/>
                      </a:endParaRP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0,063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285129">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Приобретение бесхозного электросетевого имущества (ВЛ 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№1,2 от КТП 10/0,4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60 по ВЛ 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204 ПС </a:t>
                      </a:r>
                      <a:r>
                        <a:rPr lang="ru-RU" sz="1100" b="0" i="0" u="none" strike="noStrike" dirty="0" err="1">
                          <a:solidFill>
                            <a:srgbClr val="000000"/>
                          </a:solidFill>
                          <a:effectLst/>
                          <a:latin typeface="PF Din Text Cond Pro Light"/>
                        </a:rPr>
                        <a:t>Краснолучинская</a:t>
                      </a:r>
                      <a:r>
                        <a:rPr lang="ru-RU" sz="1100" b="0" i="0" u="none" strike="noStrike" dirty="0">
                          <a:solidFill>
                            <a:srgbClr val="000000"/>
                          </a:solidFill>
                          <a:effectLst/>
                          <a:latin typeface="PF Din Text Cond Pro Light"/>
                        </a:rPr>
                        <a:t> ,Зерноградского района, Ростовской области)   ПО ЮЭС ( протяженностью  - 0,6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0,600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285129">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dirty="0">
                          <a:solidFill>
                            <a:srgbClr val="000000"/>
                          </a:solidFill>
                          <a:effectLst/>
                          <a:latin typeface="PF Din Text Cond Pro Light"/>
                        </a:rPr>
                        <a:t>Приобретение бесхозного электросетевого имущества (ВЛ 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№1 от КТП 10/0,4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61 по ВЛ 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204 ПС </a:t>
                      </a:r>
                      <a:r>
                        <a:rPr lang="ru-RU" sz="1100" b="0" i="0" u="none" strike="noStrike" dirty="0" err="1">
                          <a:solidFill>
                            <a:srgbClr val="000000"/>
                          </a:solidFill>
                          <a:effectLst/>
                          <a:latin typeface="PF Din Text Cond Pro Light"/>
                        </a:rPr>
                        <a:t>Краснолучинская</a:t>
                      </a:r>
                      <a:r>
                        <a:rPr lang="ru-RU" sz="1100" b="0" i="0" u="none" strike="noStrike" dirty="0">
                          <a:solidFill>
                            <a:srgbClr val="000000"/>
                          </a:solidFill>
                          <a:effectLst/>
                          <a:latin typeface="PF Din Text Cond Pro Light"/>
                        </a:rPr>
                        <a:t>, Зерноградского района, Ростовской области)   ПО ЮЭС ( протяженностью  - 0,23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0,230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285129">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Приобретение бесхозного электросетевого имущества (ВЛ-0,4 кВ от КТП-6484 ВЛ 10 кВ №1 ПС 35/10 кВ Рассвет, Ростовская область, Мартыновский район,)   ПО ВЭС ( протяженностью  - 0,3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0,300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285129">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Приобретение бесхозного электросетевого имущества (ВЛ-0,4 кВ № 2 от КТП-6562 ВЛ 10 кВ №6 ПС 35/10 кВ Рассвет, Ростовская область, Мартыновский район,)   ПО ВЭС  ( протяженностью  - 0,55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0,550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285129">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Приобретение бесхозного электросетевого имущества (ВЛ-0,4 кВ № 1 от КТП-6490 ВЛ 10 кВ №1 ПС 35/10 кВ Рассвет, Ростовская область, Мартыновский район,)   ПО ВЭС ( протяженностью  - 0,08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0,080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285129">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Приобретение бесхозного электросетевого имущества (ВЛ-0,4 кВ №2 КТП 10/0,4кВ № 129 ВЛ 10 кВ №9 ПС М-Курганская, М-Курганский район Ростовской области)   ПО ЮЗЭС ( протяженностью  - 0,65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0,650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285129">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PF Din Text Cond Pro Light"/>
                        </a:rPr>
                        <a:t>Приобретение бесхозного электросетевого имущества (КТП 10/0,4 кВ № 1011 по КВЛ 10 кВ № 5 ПС Развиленская, Песчанокопского района, Ростовской области)   ПО ЮВЭС                        (трансформаторная мощность-0,400 МВа )</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0,400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r h="424898">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l" fontAlgn="t"/>
                      <a:r>
                        <a:rPr lang="ru-RU" sz="1100" b="0" i="0" u="none" strike="noStrike">
                          <a:solidFill>
                            <a:srgbClr val="000000"/>
                          </a:solidFill>
                          <a:effectLst/>
                          <a:latin typeface="PF Din Text Cond Pro Light"/>
                        </a:rPr>
                        <a:t>Приобретение бесхозного электросетевого имущества      (КТП 10/0,4 кВ № 1008 по КВЛ 10 кВ № 6 ПС Развиленская, Песчанокопского района, Ростовской области)   ПО ЮВЭС                               (трансформаторная мощность - 0,800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a:solidFill>
                            <a:srgbClr val="000000"/>
                          </a:solidFill>
                          <a:effectLst/>
                          <a:latin typeface="PF Din Text Cond Pro Light"/>
                        </a:rPr>
                        <a:t>            0,800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285129">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Приобретение бесхозного электросетевого имущества      (ВЛ 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(отпайка) № 1011 ПС "Самарская", Азовского района, Ростовской области)   ПО ЮЭС  (протяженностью - 0,015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0,015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9"/>
                  </a:ext>
                </a:extLst>
              </a:tr>
              <a:tr h="285129">
                <a:tc>
                  <a:txBody>
                    <a:bodyPr/>
                    <a:lstStyle/>
                    <a:p>
                      <a:pPr algn="ctr" fontAlgn="ctr"/>
                      <a:r>
                        <a:rPr lang="ru-RU" sz="1100" b="0" i="0" u="none" strike="noStrike" dirty="0">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l" fontAlgn="t"/>
                      <a:r>
                        <a:rPr lang="ru-RU" sz="1100" b="0" i="0" u="none" strike="noStrike" dirty="0">
                          <a:solidFill>
                            <a:srgbClr val="000000"/>
                          </a:solidFill>
                          <a:effectLst/>
                          <a:latin typeface="PF Din Text Cond Pro Light"/>
                        </a:rPr>
                        <a:t>Приобретение бесхозного электросетевого имущества      (ВЛ 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1 от КТП №174 ВЛ 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1011 ПС "Самарская", Азовского района, Ростовской области)   ПО ЮЭС  (протяженностью - 1,6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ru-RU" sz="1100" b="0" i="0" u="none" strike="noStrike" dirty="0">
                          <a:solidFill>
                            <a:srgbClr val="000000"/>
                          </a:solidFill>
                          <a:effectLst/>
                          <a:latin typeface="PF Din Text Cond Pro Light"/>
                        </a:rPr>
                        <a:t>             1,600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73817644"/>
                  </a:ext>
                </a:extLst>
              </a:tr>
              <a:tr h="285129">
                <a:tc>
                  <a:txBody>
                    <a:bodyPr/>
                    <a:lstStyle/>
                    <a:p>
                      <a:pPr algn="ctr" fontAlgn="ctr"/>
                      <a:r>
                        <a:rPr lang="ru-RU" sz="1100" b="0" i="0" u="none" strike="noStrike" dirty="0">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Приобретение бесхозного электросетевого имущества      (КЛ 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№1  от КТП №174 ВЛ 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1011 ПС "Самарская", Азовского района, Ростовской области)   ПО ЮЭС  (протяженностью - 1,2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1,200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604447174"/>
                  </a:ext>
                </a:extLst>
              </a:tr>
              <a:tr h="285129">
                <a:tc>
                  <a:txBody>
                    <a:bodyPr/>
                    <a:lstStyle/>
                    <a:p>
                      <a:pPr algn="ctr" fontAlgn="ctr"/>
                      <a:r>
                        <a:rPr lang="ru-RU" sz="1100" b="0" i="0" u="none" strike="noStrike" dirty="0">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l" fontAlgn="t"/>
                      <a:r>
                        <a:rPr lang="ru-RU" sz="1100" b="0" i="0" u="none" strike="noStrike" dirty="0">
                          <a:solidFill>
                            <a:srgbClr val="000000"/>
                          </a:solidFill>
                          <a:effectLst/>
                          <a:latin typeface="PF Din Text Cond Pro Light"/>
                        </a:rPr>
                        <a:t>Приобретение бесхозного электросетевого имущества      (КТП-Т(ВВ)-400-10/0,4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КТП №174 ВЛ 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 1011 ПС "Самарская", Азовского района, Ростовской области)   ПО ЮЭС  ( трансформаторной мощностью - 0,400 МВА)</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ru-RU" sz="1100" b="0" i="0" u="none" strike="noStrike" dirty="0">
                          <a:solidFill>
                            <a:srgbClr val="000000"/>
                          </a:solidFill>
                          <a:effectLst/>
                          <a:latin typeface="PF Din Text Cond Pro Light"/>
                        </a:rPr>
                        <a:t>            0,400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35481092"/>
                  </a:ext>
                </a:extLst>
              </a:tr>
              <a:tr h="285129">
                <a:tc>
                  <a:txBody>
                    <a:bodyPr/>
                    <a:lstStyle/>
                    <a:p>
                      <a:pPr algn="ctr" fontAlgn="ctr"/>
                      <a:r>
                        <a:rPr lang="ru-RU" sz="1100" b="0" i="0" u="none" strike="noStrike">
                          <a:solidFill>
                            <a:srgbClr val="000000"/>
                          </a:solidFill>
                          <a:effectLst/>
                          <a:latin typeface="PF Din Text Cond Pro Light"/>
                        </a:rPr>
                        <a:t>РЭ</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PF Din Text Cond Pro Light"/>
                        </a:rPr>
                        <a:t>Приобретение бесхозного электросетевого имущества (ВЛ-0,4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от КТП-1058 по ВЛ 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№3 ПС 110/35/10 </a:t>
                      </a:r>
                      <a:r>
                        <a:rPr lang="ru-RU" sz="1100" b="0" i="0" u="none" strike="noStrike" dirty="0" err="1">
                          <a:solidFill>
                            <a:srgbClr val="000000"/>
                          </a:solidFill>
                          <a:effectLst/>
                          <a:latin typeface="PF Din Text Cond Pro Light"/>
                        </a:rPr>
                        <a:t>кВ</a:t>
                      </a:r>
                      <a:r>
                        <a:rPr lang="ru-RU" sz="1100" b="0" i="0" u="none" strike="noStrike" dirty="0">
                          <a:solidFill>
                            <a:srgbClr val="000000"/>
                          </a:solidFill>
                          <a:effectLst/>
                          <a:latin typeface="PF Din Text Cond Pro Light"/>
                        </a:rPr>
                        <a:t> Пролетарская, Ростовская область, г. Пролетарск)   ПО ЮВЭС ( протяженностью  - 1,13 км)</a:t>
                      </a:r>
                    </a:p>
                  </a:txBody>
                  <a:tcPr marL="150951" marR="5591" marT="55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PF Din Text Cond Pro Light"/>
                        </a:rPr>
                        <a:t>             1,130   </a:t>
                      </a:r>
                    </a:p>
                  </a:txBody>
                  <a:tcPr marL="5591" marR="5591" marT="55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13338373"/>
                  </a:ext>
                </a:extLst>
              </a:tr>
            </a:tbl>
          </a:graphicData>
        </a:graphic>
      </p:graphicFrame>
    </p:spTree>
    <p:extLst>
      <p:ext uri="{BB962C8B-B14F-4D97-AF65-F5344CB8AC3E}">
        <p14:creationId xmlns:p14="http://schemas.microsoft.com/office/powerpoint/2010/main" val="297993970"/>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61</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КОНТАКТЫ</a:t>
            </a:r>
            <a:endParaRPr lang="ru-RU" dirty="0"/>
          </a:p>
        </p:txBody>
      </p:sp>
      <p:sp>
        <p:nvSpPr>
          <p:cNvPr id="8" name="Прямоугольник 7"/>
          <p:cNvSpPr/>
          <p:nvPr/>
        </p:nvSpPr>
        <p:spPr>
          <a:xfrm>
            <a:off x="592853" y="1723270"/>
            <a:ext cx="8036799" cy="1046440"/>
          </a:xfrm>
          <a:prstGeom prst="rect">
            <a:avLst/>
          </a:prstGeom>
        </p:spPr>
        <p:txBody>
          <a:bodyPr wrap="square">
            <a:spAutoFit/>
          </a:bodyPr>
          <a:lstStyle/>
          <a:p>
            <a:pPr algn="ctr" defTabSz="913997">
              <a:defRPr/>
            </a:pPr>
            <a:r>
              <a:rPr lang="ru-RU" altLang="ru-RU" sz="1200" dirty="0">
                <a:solidFill>
                  <a:schemeClr val="tx1"/>
                </a:solidFill>
                <a:latin typeface="PF Din Text Cond Pro Light"/>
                <a:cs typeface="Times New Roman" panose="02020603050405020304" pitchFamily="18" charset="0"/>
              </a:rPr>
              <a:t>Департамент корпоративного управления и взаимодействия с акционерами  </a:t>
            </a:r>
          </a:p>
          <a:p>
            <a:pPr algn="ctr" defTabSz="913997">
              <a:defRPr/>
            </a:pPr>
            <a:r>
              <a:rPr lang="ru-RU" altLang="ru-RU" sz="1200" dirty="0">
                <a:solidFill>
                  <a:schemeClr val="tx1"/>
                </a:solidFill>
                <a:latin typeface="PF Din Text Cond Pro Light"/>
                <a:cs typeface="Times New Roman" panose="02020603050405020304" pitchFamily="18" charset="0"/>
              </a:rPr>
              <a:t>ПАО «МРСК Юга»</a:t>
            </a:r>
          </a:p>
          <a:p>
            <a:pPr algn="ctr" defTabSz="913997">
              <a:defRPr/>
            </a:pPr>
            <a:endParaRPr lang="ru-RU" altLang="ru-RU" sz="1200" dirty="0">
              <a:solidFill>
                <a:schemeClr val="tx1"/>
              </a:solidFill>
              <a:latin typeface="PF Din Text Cond Pro Light"/>
              <a:cs typeface="Times New Roman" panose="02020603050405020304" pitchFamily="18" charset="0"/>
            </a:endParaRPr>
          </a:p>
          <a:p>
            <a:pPr algn="ctr" defTabSz="913997">
              <a:defRPr/>
            </a:pPr>
            <a:r>
              <a:rPr lang="ru-RU" altLang="ru-RU" sz="1200" dirty="0">
                <a:solidFill>
                  <a:schemeClr val="tx1"/>
                </a:solidFill>
                <a:latin typeface="PF Din Text Cond Pro Light"/>
                <a:cs typeface="Times New Roman" panose="02020603050405020304" pitchFamily="18" charset="0"/>
              </a:rPr>
              <a:t>Целикова Е.Г. 8 (863) 307-04-69,</a:t>
            </a:r>
            <a:r>
              <a:rPr lang="en-US" altLang="ru-RU" sz="1200" dirty="0">
                <a:solidFill>
                  <a:schemeClr val="tx1"/>
                </a:solidFill>
                <a:latin typeface="PF Din Text Cond Pro Light"/>
                <a:cs typeface="Times New Roman" panose="02020603050405020304" pitchFamily="18" charset="0"/>
              </a:rPr>
              <a:t> celikovaeg@mrsk-yuga.ru</a:t>
            </a:r>
            <a:r>
              <a:rPr lang="ru-RU" altLang="ru-RU" sz="1200" dirty="0">
                <a:solidFill>
                  <a:schemeClr val="tx1"/>
                </a:solidFill>
                <a:latin typeface="PF Din Text Cond Pro Light"/>
                <a:cs typeface="Times New Roman" panose="02020603050405020304" pitchFamily="18" charset="0"/>
              </a:rPr>
              <a:t>   </a:t>
            </a:r>
          </a:p>
          <a:p>
            <a:pPr lvl="0" eaLnBrk="1" fontAlgn="ctr" hangingPunct="1">
              <a:defRPr/>
            </a:pPr>
            <a:endParaRPr lang="ru-RU" sz="1400" dirty="0">
              <a:solidFill>
                <a:schemeClr val="dk1"/>
              </a:solidFill>
              <a:latin typeface="PF Din Text Comp Pro Medium"/>
              <a:ea typeface="+mn-ea"/>
              <a:cs typeface="+mn-cs"/>
            </a:endParaRPr>
          </a:p>
        </p:txBody>
      </p:sp>
    </p:spTree>
    <p:extLst>
      <p:ext uri="{BB962C8B-B14F-4D97-AF65-F5344CB8AC3E}">
        <p14:creationId xmlns:p14="http://schemas.microsoft.com/office/powerpoint/2010/main" val="49277945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7</a:t>
            </a:fld>
            <a:endParaRPr lang="ru-RU" dirty="0"/>
          </a:p>
        </p:txBody>
      </p:sp>
      <p:sp>
        <p:nvSpPr>
          <p:cNvPr id="2" name="Заголовок 1"/>
          <p:cNvSpPr>
            <a:spLocks noGrp="1"/>
          </p:cNvSpPr>
          <p:nvPr>
            <p:ph type="title"/>
          </p:nvPr>
        </p:nvSpPr>
        <p:spPr>
          <a:xfrm>
            <a:off x="2273182" y="364437"/>
            <a:ext cx="6519126" cy="349201"/>
          </a:xfrm>
        </p:spPr>
        <p:txBody>
          <a:bodyPr/>
          <a:lstStyle/>
          <a:p>
            <a:r>
              <a:rPr lang="ru-RU" dirty="0"/>
              <a:t>КЛЮЧЕВЫЕ </a:t>
            </a:r>
            <a:r>
              <a:rPr lang="ru-RU" dirty="0" smtClean="0"/>
              <a:t>СОБЫТИЯ ЗА 9 МЕСЯЦЕВ 2019 ГОДА</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017418128"/>
              </p:ext>
            </p:extLst>
          </p:nvPr>
        </p:nvGraphicFramePr>
        <p:xfrm>
          <a:off x="401933" y="1068307"/>
          <a:ext cx="8494777" cy="5058533"/>
        </p:xfrm>
        <a:graphic>
          <a:graphicData uri="http://schemas.openxmlformats.org/drawingml/2006/table">
            <a:tbl>
              <a:tblPr firstRow="1" firstCol="1" bandRow="1"/>
              <a:tblGrid>
                <a:gridCol w="803869">
                  <a:extLst>
                    <a:ext uri="{9D8B030D-6E8A-4147-A177-3AD203B41FA5}">
                      <a16:colId xmlns:a16="http://schemas.microsoft.com/office/drawing/2014/main" val="20000"/>
                    </a:ext>
                  </a:extLst>
                </a:gridCol>
                <a:gridCol w="7690908">
                  <a:extLst>
                    <a:ext uri="{9D8B030D-6E8A-4147-A177-3AD203B41FA5}">
                      <a16:colId xmlns:a16="http://schemas.microsoft.com/office/drawing/2014/main" val="20001"/>
                    </a:ext>
                  </a:extLst>
                </a:gridCol>
              </a:tblGrid>
              <a:tr h="230402">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050" dirty="0" smtClean="0">
                          <a:solidFill>
                            <a:schemeClr val="bg1"/>
                          </a:solidFill>
                          <a:effectLst/>
                          <a:latin typeface="PFDinTextCondPro-Light" panose="02000000000000000000" pitchFamily="2" charset="0"/>
                          <a:ea typeface="Times New Roman"/>
                          <a:cs typeface="Times New Roman"/>
                        </a:rPr>
                        <a:t>2019 ГОД</a:t>
                      </a:r>
                      <a:endParaRPr lang="ru-RU" sz="1050" dirty="0">
                        <a:solidFill>
                          <a:schemeClr val="bg1"/>
                        </a:solidFill>
                        <a:effectLst/>
                        <a:latin typeface="PFDinTextCondPro-Light" panose="02000000000000000000" pitchFamily="2" charset="0"/>
                        <a:ea typeface="Times New Roman"/>
                        <a:cs typeface="Times New Roman"/>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200" dirty="0" smtClean="0">
                          <a:solidFill>
                            <a:schemeClr val="bg1"/>
                          </a:solidFill>
                          <a:effectLst/>
                          <a:latin typeface="PFDinTextCondPro-Light" panose="02000000000000000000" pitchFamily="2" charset="0"/>
                          <a:ea typeface="Times New Roman"/>
                          <a:cs typeface="Times New Roman"/>
                        </a:rPr>
                        <a:t>Краткое описание события</a:t>
                      </a: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703312">
                <a:tc>
                  <a:txBody>
                    <a:bodyPr/>
                    <a:lstStyle/>
                    <a:p>
                      <a:pPr>
                        <a:lnSpc>
                          <a:spcPct val="107000"/>
                        </a:lnSpc>
                        <a:spcAft>
                          <a:spcPts val="720"/>
                        </a:spcAft>
                      </a:pPr>
                      <a:r>
                        <a:rPr lang="ru-RU" sz="1100" dirty="0">
                          <a:effectLst/>
                          <a:latin typeface="PF Din Text Cond Pro Light"/>
                          <a:ea typeface="Calibri" panose="020F0502020204030204" pitchFamily="34" charset="0"/>
                          <a:cs typeface="Times New Roman" panose="02020603050405020304" pitchFamily="18" charset="0"/>
                        </a:rPr>
                        <a:t>30 апреля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ru-RU" sz="1100" dirty="0">
                          <a:solidFill>
                            <a:schemeClr val="tx1"/>
                          </a:solidFill>
                          <a:effectLst/>
                          <a:latin typeface="PF Din Text Cond Pro Light"/>
                          <a:ea typeface="Calibri" panose="020F0502020204030204" pitchFamily="34" charset="0"/>
                          <a:cs typeface="Times New Roman" panose="02020603050405020304" pitchFamily="18" charset="0"/>
                        </a:rPr>
                        <a:t>Чистая прибыль ПАО «МРСК Юга» по итогам 1-го квартала 2019 года увеличилась на 130,6 % и составила 1,018 млрд </a:t>
                      </a:r>
                      <a:r>
                        <a:rPr lang="ru-RU" sz="1100" dirty="0" smtClean="0">
                          <a:solidFill>
                            <a:schemeClr val="tx1"/>
                          </a:solidFill>
                          <a:effectLst/>
                          <a:latin typeface="PF Din Text Cond Pro Light"/>
                          <a:ea typeface="Calibri" panose="020F0502020204030204" pitchFamily="34" charset="0"/>
                          <a:cs typeface="Times New Roman" panose="02020603050405020304" pitchFamily="18" charset="0"/>
                        </a:rPr>
                        <a:t>рублей.</a:t>
                      </a:r>
                    </a:p>
                    <a:p>
                      <a:pPr algn="just">
                        <a:lnSpc>
                          <a:spcPct val="100000"/>
                        </a:lnSpc>
                        <a:spcAft>
                          <a:spcPts val="0"/>
                        </a:spcAft>
                      </a:pPr>
                      <a:r>
                        <a:rPr lang="ru-RU" sz="1100" dirty="0" smtClean="0">
                          <a:solidFill>
                            <a:schemeClr val="tx1"/>
                          </a:solidFill>
                          <a:effectLst/>
                          <a:latin typeface="PF Din Text Cond Pro Light"/>
                          <a:ea typeface="Calibri" panose="020F0502020204030204" pitchFamily="34" charset="0"/>
                          <a:cs typeface="Times New Roman" panose="02020603050405020304" pitchFamily="18" charset="0"/>
                        </a:rPr>
                        <a:t>Увеличение </a:t>
                      </a:r>
                      <a:r>
                        <a:rPr lang="ru-RU" sz="1100" dirty="0">
                          <a:solidFill>
                            <a:schemeClr val="tx1"/>
                          </a:solidFill>
                          <a:effectLst/>
                          <a:latin typeface="PF Din Text Cond Pro Light"/>
                          <a:ea typeface="Calibri" panose="020F0502020204030204" pitchFamily="34" charset="0"/>
                          <a:cs typeface="Times New Roman" panose="02020603050405020304" pitchFamily="18" charset="0"/>
                        </a:rPr>
                        <a:t>чистой прибыли за 1 квартал 2019 года на 576 млн рублей в сравнении с аналогичным периодом прошлого года обусловлено, в основном, ростом иных налоговых платежей, улучшающих финансовый результат МРСК Юга. Выручка МРСК Юга, согласно данным бухгалтерской отчетности (РСБУ) за 1 квартал 2019 года, составила 9,48 млрд рублей.</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6171">
                <a:tc>
                  <a:txBody>
                    <a:bodyPr/>
                    <a:lstStyle/>
                    <a:p>
                      <a:pPr>
                        <a:lnSpc>
                          <a:spcPct val="107000"/>
                        </a:lnSpc>
                        <a:spcAft>
                          <a:spcPts val="720"/>
                        </a:spcAft>
                      </a:pPr>
                      <a:r>
                        <a:rPr lang="ru-RU" sz="1100">
                          <a:effectLst/>
                          <a:latin typeface="PF Din Text Cond Pro Light"/>
                          <a:ea typeface="Calibri" panose="020F0502020204030204" pitchFamily="34" charset="0"/>
                          <a:cs typeface="Times New Roman" panose="02020603050405020304" pitchFamily="18" charset="0"/>
                        </a:rPr>
                        <a:t>15 мая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just">
                        <a:lnSpc>
                          <a:spcPct val="100000"/>
                        </a:lnSpc>
                        <a:spcAft>
                          <a:spcPts val="0"/>
                        </a:spcAft>
                      </a:pPr>
                      <a:r>
                        <a:rPr lang="ru-RU" sz="1100" dirty="0">
                          <a:effectLst/>
                          <a:latin typeface="PF Din Text Cond Pro Light"/>
                          <a:ea typeface="Calibri" panose="020F0502020204030204" pitchFamily="34" charset="0"/>
                          <a:cs typeface="Times New Roman" panose="02020603050405020304" pitchFamily="18" charset="0"/>
                        </a:rPr>
                        <a:t>Специалисты ростовского филиала ПАО «МРСК Юга» завершили капитальный ремонт силовых трансформаторов подстанции «Р-10», которая обеспечивает электроснабжение более 200 тыс. потребителей северной части города Ростова-на-Дону. Масштабные ремонтные работы проводились без отключения потребителей и позволили повысить надежность электроснабжения ростовчан.</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3"/>
                  </a:ext>
                </a:extLst>
              </a:tr>
              <a:tr h="616171">
                <a:tc>
                  <a:txBody>
                    <a:bodyPr/>
                    <a:lstStyle/>
                    <a:p>
                      <a:pPr>
                        <a:lnSpc>
                          <a:spcPct val="107000"/>
                        </a:lnSpc>
                        <a:spcAft>
                          <a:spcPts val="720"/>
                        </a:spcAft>
                      </a:pPr>
                      <a:r>
                        <a:rPr lang="ru-RU" sz="1100" dirty="0">
                          <a:effectLst/>
                          <a:latin typeface="PF Din Text Cond Pro Light"/>
                          <a:ea typeface="Calibri" panose="020F0502020204030204" pitchFamily="34" charset="0"/>
                          <a:cs typeface="Times New Roman" panose="02020603050405020304" pitchFamily="18" charset="0"/>
                        </a:rPr>
                        <a:t>20 мая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ru-RU" sz="1100" dirty="0">
                          <a:effectLst/>
                          <a:latin typeface="PF Din Text Cond Pro Light"/>
                          <a:ea typeface="Calibri" panose="020F0502020204030204" pitchFamily="34" charset="0"/>
                          <a:cs typeface="Times New Roman" panose="02020603050405020304" pitchFamily="18" charset="0"/>
                        </a:rPr>
                        <a:t>Свыше 3 млн </a:t>
                      </a:r>
                      <a:r>
                        <a:rPr lang="ru-RU" sz="1100" dirty="0" err="1">
                          <a:effectLst/>
                          <a:latin typeface="PF Din Text Cond Pro Light"/>
                          <a:ea typeface="Calibri" panose="020F0502020204030204" pitchFamily="34" charset="0"/>
                          <a:cs typeface="Times New Roman" panose="02020603050405020304" pitchFamily="18" charset="0"/>
                        </a:rPr>
                        <a:t>кВтч</a:t>
                      </a:r>
                      <a:r>
                        <a:rPr lang="ru-RU" sz="1100" dirty="0">
                          <a:effectLst/>
                          <a:latin typeface="PF Din Text Cond Pro Light"/>
                          <a:ea typeface="Calibri" panose="020F0502020204030204" pitchFamily="34" charset="0"/>
                          <a:cs typeface="Times New Roman" panose="02020603050405020304" pitchFamily="18" charset="0"/>
                        </a:rPr>
                        <a:t> «солнечной» энергии с двух новых солнечных электростанций поступило в распределительную сеть ПАО «МРСК Юга» в Астраханской области за первый месяц их работы.  Станции «Элиста-Северная» и «Михайловская», расположенные в </a:t>
                      </a:r>
                      <a:r>
                        <a:rPr lang="ru-RU" sz="1100" dirty="0" err="1">
                          <a:effectLst/>
                          <a:latin typeface="PF Din Text Cond Pro Light"/>
                          <a:ea typeface="Calibri" panose="020F0502020204030204" pitchFamily="34" charset="0"/>
                          <a:cs typeface="Times New Roman" panose="02020603050405020304" pitchFamily="18" charset="0"/>
                        </a:rPr>
                        <a:t>Наримановском</a:t>
                      </a:r>
                      <a:r>
                        <a:rPr lang="ru-RU" sz="1100" dirty="0">
                          <a:effectLst/>
                          <a:latin typeface="PF Din Text Cond Pro Light"/>
                          <a:ea typeface="Calibri" panose="020F0502020204030204" pitchFamily="34" charset="0"/>
                          <a:cs typeface="Times New Roman" panose="02020603050405020304" pitchFamily="18" charset="0"/>
                        </a:rPr>
                        <a:t> и </a:t>
                      </a:r>
                      <a:r>
                        <a:rPr lang="ru-RU" sz="1100" dirty="0" err="1">
                          <a:effectLst/>
                          <a:latin typeface="PF Din Text Cond Pro Light"/>
                          <a:ea typeface="Calibri" panose="020F0502020204030204" pitchFamily="34" charset="0"/>
                          <a:cs typeface="Times New Roman" panose="02020603050405020304" pitchFamily="18" charset="0"/>
                        </a:rPr>
                        <a:t>Трусовском</a:t>
                      </a:r>
                      <a:r>
                        <a:rPr lang="ru-RU" sz="1100" dirty="0">
                          <a:effectLst/>
                          <a:latin typeface="PF Din Text Cond Pro Light"/>
                          <a:ea typeface="Calibri" panose="020F0502020204030204" pitchFamily="34" charset="0"/>
                          <a:cs typeface="Times New Roman" panose="02020603050405020304" pitchFamily="18" charset="0"/>
                        </a:rPr>
                        <a:t> районах, подключены к сети астраханского филиала компании в апреле текущего года. </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16171">
                <a:tc>
                  <a:txBody>
                    <a:bodyPr/>
                    <a:lstStyle/>
                    <a:p>
                      <a:pPr>
                        <a:lnSpc>
                          <a:spcPct val="107000"/>
                        </a:lnSpc>
                        <a:spcAft>
                          <a:spcPts val="720"/>
                        </a:spcAft>
                      </a:pPr>
                      <a:r>
                        <a:rPr lang="ru-RU" sz="1100">
                          <a:effectLst/>
                          <a:latin typeface="PF Din Text Cond Pro Light"/>
                          <a:ea typeface="Calibri" panose="020F0502020204030204" pitchFamily="34" charset="0"/>
                          <a:cs typeface="Times New Roman" panose="02020603050405020304" pitchFamily="18" charset="0"/>
                        </a:rPr>
                        <a:t>22 мая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just">
                        <a:lnSpc>
                          <a:spcPct val="100000"/>
                        </a:lnSpc>
                        <a:spcAft>
                          <a:spcPts val="0"/>
                        </a:spcAft>
                      </a:pPr>
                      <a:r>
                        <a:rPr lang="ru-RU" sz="1100" dirty="0">
                          <a:effectLst/>
                          <a:latin typeface="PF Din Text Cond Pro Light"/>
                          <a:ea typeface="Calibri" panose="020F0502020204030204" pitchFamily="34" charset="0"/>
                          <a:cs typeface="Times New Roman" panose="02020603050405020304" pitchFamily="18" charset="0"/>
                        </a:rPr>
                        <a:t>С начала года ПАО «МРСК Юга» исполнило обязательства по 3,4 тыс. договорам на технологическое присоединение к своим электросетям, предоставив новым потребителям 144 МВт мощности. Среди социально значимых объектов, присоединенных к сетям компании в апреле, четыре детских сада, школа, стадион, амбулатория и дом культуры.</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5"/>
                  </a:ext>
                </a:extLst>
              </a:tr>
              <a:tr h="599906">
                <a:tc>
                  <a:txBody>
                    <a:bodyPr/>
                    <a:lstStyle/>
                    <a:p>
                      <a:pPr>
                        <a:lnSpc>
                          <a:spcPct val="107000"/>
                        </a:lnSpc>
                        <a:spcAft>
                          <a:spcPts val="720"/>
                        </a:spcAft>
                      </a:pPr>
                      <a:r>
                        <a:rPr lang="ru-RU" sz="1100">
                          <a:effectLst/>
                          <a:latin typeface="PF Din Text Cond Pro Light"/>
                          <a:ea typeface="Calibri" panose="020F0502020204030204" pitchFamily="34" charset="0"/>
                          <a:cs typeface="Times New Roman" panose="02020603050405020304" pitchFamily="18" charset="0"/>
                        </a:rPr>
                        <a:t>29 мая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ru-RU" sz="1100" u="none" strike="noStrike" dirty="0">
                          <a:solidFill>
                            <a:schemeClr val="tx1"/>
                          </a:solidFill>
                          <a:effectLst/>
                          <a:latin typeface="PF Din Text Cond Pro Light"/>
                          <a:ea typeface="Calibri" panose="020F0502020204030204" pitchFamily="34" charset="0"/>
                          <a:cs typeface="Times New Roman" panose="02020603050405020304" pitchFamily="18" charset="0"/>
                        </a:rPr>
                        <a:t>Специалисты астраханского филиала ПАО «МРСК Юга» подключили к сетям компании </a:t>
                      </a:r>
                      <a:r>
                        <a:rPr lang="ru-RU" sz="1100" u="none" strike="noStrike" dirty="0" err="1">
                          <a:solidFill>
                            <a:schemeClr val="tx1"/>
                          </a:solidFill>
                          <a:effectLst/>
                          <a:latin typeface="PF Din Text Cond Pro Light"/>
                          <a:ea typeface="Calibri" panose="020F0502020204030204" pitchFamily="34" charset="0"/>
                          <a:cs typeface="Times New Roman" panose="02020603050405020304" pitchFamily="18" charset="0"/>
                        </a:rPr>
                        <a:t>Ахтубинскую</a:t>
                      </a:r>
                      <a:r>
                        <a:rPr lang="ru-RU" sz="1100" u="none" strike="noStrike" dirty="0">
                          <a:solidFill>
                            <a:schemeClr val="tx1"/>
                          </a:solidFill>
                          <a:effectLst/>
                          <a:latin typeface="PF Din Text Cond Pro Light"/>
                          <a:ea typeface="Calibri" panose="020F0502020204030204" pitchFamily="34" charset="0"/>
                          <a:cs typeface="Times New Roman" panose="02020603050405020304" pitchFamily="18" charset="0"/>
                        </a:rPr>
                        <a:t> СЭС, расположенную селе Пироговка </a:t>
                      </a:r>
                      <a:r>
                        <a:rPr lang="ru-RU" sz="1100" u="none" strike="noStrike" dirty="0" err="1">
                          <a:solidFill>
                            <a:schemeClr val="tx1"/>
                          </a:solidFill>
                          <a:effectLst/>
                          <a:latin typeface="PF Din Text Cond Pro Light"/>
                          <a:ea typeface="Calibri" panose="020F0502020204030204" pitchFamily="34" charset="0"/>
                          <a:cs typeface="Times New Roman" panose="02020603050405020304" pitchFamily="18" charset="0"/>
                        </a:rPr>
                        <a:t>Ахтубинского</a:t>
                      </a:r>
                      <a:r>
                        <a:rPr lang="ru-RU" sz="1100" u="none" strike="noStrike" dirty="0">
                          <a:solidFill>
                            <a:schemeClr val="tx1"/>
                          </a:solidFill>
                          <a:effectLst/>
                          <a:latin typeface="PF Din Text Cond Pro Light"/>
                          <a:ea typeface="Calibri" panose="020F0502020204030204" pitchFamily="34" charset="0"/>
                          <a:cs typeface="Times New Roman" panose="02020603050405020304" pitchFamily="18" charset="0"/>
                        </a:rPr>
                        <a:t> района. За первый месяц своей работы она выдала в сеть 5,9 млн кВт*ч электроэнергии. Всего же заявленная мощность новой электростанции 60 МВт.</a:t>
                      </a:r>
                      <a:endParaRPr lang="ru-RU" sz="1100" dirty="0">
                        <a:solidFill>
                          <a:schemeClr val="tx1"/>
                        </a:solidFill>
                        <a:effectLst/>
                        <a:latin typeface="PF Din Text Cond Pro Light"/>
                        <a:ea typeface="Calibri" panose="020F0502020204030204" pitchFamily="34" charset="0"/>
                        <a:cs typeface="Times New Roman" panose="02020603050405020304" pitchFamily="18" charset="0"/>
                      </a:endParaRP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1805890"/>
                  </a:ext>
                </a:extLst>
              </a:tr>
              <a:tr h="1616062">
                <a:tc>
                  <a:txBody>
                    <a:bodyPr/>
                    <a:lstStyle/>
                    <a:p>
                      <a:pPr>
                        <a:lnSpc>
                          <a:spcPct val="107000"/>
                        </a:lnSpc>
                        <a:spcAft>
                          <a:spcPts val="720"/>
                        </a:spcAft>
                      </a:pPr>
                      <a:r>
                        <a:rPr lang="ru-RU" sz="1100" dirty="0" smtClean="0">
                          <a:effectLst/>
                          <a:latin typeface="PF Din Text Cond Pro Light"/>
                          <a:ea typeface="Calibri" panose="020F0502020204030204" pitchFamily="34" charset="0"/>
                          <a:cs typeface="Times New Roman" panose="02020603050405020304" pitchFamily="18" charset="0"/>
                        </a:rPr>
                        <a:t>31 мая</a:t>
                      </a:r>
                      <a:endParaRPr lang="ru-RU" sz="1100" dirty="0">
                        <a:effectLst/>
                        <a:latin typeface="PF Din Text Cond Pro Light"/>
                        <a:ea typeface="Calibri" panose="020F0502020204030204" pitchFamily="34" charset="0"/>
                        <a:cs typeface="Times New Roman" panose="02020603050405020304" pitchFamily="18" charset="0"/>
                      </a:endParaRP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just">
                        <a:lnSpc>
                          <a:spcPct val="100000"/>
                        </a:lnSpc>
                        <a:spcAft>
                          <a:spcPts val="0"/>
                        </a:spcAft>
                      </a:pPr>
                      <a:r>
                        <a:rPr lang="ru-RU" sz="1100" dirty="0" smtClean="0">
                          <a:effectLst/>
                          <a:latin typeface="PF Din Text Cond Pro Light"/>
                          <a:ea typeface="Calibri" panose="020F0502020204030204" pitchFamily="34" charset="0"/>
                          <a:cs typeface="Times New Roman" panose="02020603050405020304" pitchFamily="18" charset="0"/>
                        </a:rPr>
                        <a:t>Основные направления деятельности компании в 2019 году и достижения прошедшего года обсудили на прошедшем в ПАО «МРСК Юга» годовом общем собрании акционеров.</a:t>
                      </a:r>
                    </a:p>
                    <a:p>
                      <a:pPr algn="just">
                        <a:lnSpc>
                          <a:spcPct val="100000"/>
                        </a:lnSpc>
                        <a:spcAft>
                          <a:spcPts val="0"/>
                        </a:spcAft>
                      </a:pPr>
                      <a:r>
                        <a:rPr lang="ru-RU" sz="1100" b="0" i="0" u="none" strike="noStrike" cap="none" spc="0" baseline="0" dirty="0"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Генеральный директор МРСК Юга Борис </a:t>
                      </a:r>
                      <a:r>
                        <a:rPr lang="ru-RU" sz="1100" b="0" i="0" u="none" strike="noStrike" cap="none" spc="0" baseline="0" dirty="0" err="1"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Эбзеев</a:t>
                      </a:r>
                      <a:r>
                        <a:rPr lang="ru-RU" sz="1100" b="0" i="0" u="none" strike="noStrike" cap="none" spc="0" baseline="0" dirty="0"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отчитался перед акционерами об основных производственных результатах и финансово-экономических показателях по итогам работы в 2018 году. По всем основным направлениям деятельности сохранялась устойчивая положительная динамика. </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100" b="0" i="0" u="none" strike="noStrike" cap="none" spc="0" baseline="0" dirty="0"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Показатель чистой прибыли по итогам 2018 года стал самым крупным за всю историю существования компании и </a:t>
                      </a:r>
                      <a:r>
                        <a:rPr lang="ru-RU" sz="1100" b="0" i="0" u="none" strike="noStrike" cap="none" spc="0" baseline="0" dirty="0" smtClean="0">
                          <a:ln>
                            <a:noFill/>
                          </a:ln>
                          <a:solidFill>
                            <a:schemeClr val="tx1"/>
                          </a:solidFill>
                          <a:effectLst/>
                          <a:uFillTx/>
                          <a:latin typeface="PFDinTextCondPro-Light"/>
                          <a:ea typeface="Calibri" panose="020F0502020204030204" pitchFamily="34" charset="0"/>
                          <a:cs typeface="Times New Roman" panose="02020603050405020304" pitchFamily="18" charset="0"/>
                          <a:sym typeface="Calibri"/>
                        </a:rPr>
                        <a:t>составил 1,12 млрд рублей, капитализация выросла на 3,39% и составила 3,7 млрд рублей. Успехи компании, безусловно, положительно скажутся на акционерах, которые получат рекордные дивиденды в размере 561 млн рублей.</a:t>
                      </a:r>
                    </a:p>
                    <a:p>
                      <a:pPr algn="just">
                        <a:lnSpc>
                          <a:spcPct val="100000"/>
                        </a:lnSpc>
                        <a:spcAft>
                          <a:spcPts val="0"/>
                        </a:spcAft>
                      </a:pPr>
                      <a:endParaRPr lang="ru-RU" sz="1100" b="0" i="0" u="none" strike="noStrike" cap="none" spc="0" baseline="0" dirty="0"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endParaRPr>
                    </a:p>
                    <a:p>
                      <a:pPr algn="just">
                        <a:lnSpc>
                          <a:spcPct val="100000"/>
                        </a:lnSpc>
                        <a:spcAft>
                          <a:spcPts val="0"/>
                        </a:spcAft>
                      </a:pPr>
                      <a:endPar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endParaRP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145807852"/>
                  </a:ext>
                </a:extLst>
              </a:tr>
            </a:tbl>
          </a:graphicData>
        </a:graphic>
      </p:graphicFrame>
    </p:spTree>
    <p:extLst>
      <p:ext uri="{BB962C8B-B14F-4D97-AF65-F5344CB8AC3E}">
        <p14:creationId xmlns:p14="http://schemas.microsoft.com/office/powerpoint/2010/main" val="297726399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8</a:t>
            </a:fld>
            <a:endParaRPr lang="ru-RU" dirty="0"/>
          </a:p>
        </p:txBody>
      </p:sp>
      <p:sp>
        <p:nvSpPr>
          <p:cNvPr id="2" name="Заголовок 1"/>
          <p:cNvSpPr>
            <a:spLocks noGrp="1"/>
          </p:cNvSpPr>
          <p:nvPr>
            <p:ph type="title"/>
          </p:nvPr>
        </p:nvSpPr>
        <p:spPr>
          <a:xfrm>
            <a:off x="2273182" y="364437"/>
            <a:ext cx="6519126" cy="349201"/>
          </a:xfrm>
        </p:spPr>
        <p:txBody>
          <a:bodyPr/>
          <a:lstStyle/>
          <a:p>
            <a:r>
              <a:rPr lang="ru-RU" dirty="0"/>
              <a:t>КЛЮЧЕВЫЕ </a:t>
            </a:r>
            <a:r>
              <a:rPr lang="ru-RU" dirty="0" smtClean="0"/>
              <a:t>СОБЫТИЯ ЗА 9 МЕСЯЦЕВ 2019 ГОДА</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791872611"/>
              </p:ext>
            </p:extLst>
          </p:nvPr>
        </p:nvGraphicFramePr>
        <p:xfrm>
          <a:off x="401934" y="1266091"/>
          <a:ext cx="8410470" cy="4714267"/>
        </p:xfrm>
        <a:graphic>
          <a:graphicData uri="http://schemas.openxmlformats.org/drawingml/2006/table">
            <a:tbl>
              <a:tblPr firstRow="1" firstCol="1" bandRow="1"/>
              <a:tblGrid>
                <a:gridCol w="834013">
                  <a:extLst>
                    <a:ext uri="{9D8B030D-6E8A-4147-A177-3AD203B41FA5}">
                      <a16:colId xmlns:a16="http://schemas.microsoft.com/office/drawing/2014/main" val="20000"/>
                    </a:ext>
                  </a:extLst>
                </a:gridCol>
                <a:gridCol w="7576457">
                  <a:extLst>
                    <a:ext uri="{9D8B030D-6E8A-4147-A177-3AD203B41FA5}">
                      <a16:colId xmlns:a16="http://schemas.microsoft.com/office/drawing/2014/main" val="20001"/>
                    </a:ext>
                  </a:extLst>
                </a:gridCol>
              </a:tblGrid>
              <a:tr h="209125">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latinLnBrk="0">
                        <a:lnSpc>
                          <a:spcPct val="107000"/>
                        </a:lnSpc>
                        <a:spcBef>
                          <a:spcPts val="0"/>
                        </a:spcBef>
                        <a:spcAft>
                          <a:spcPts val="0"/>
                        </a:spcAft>
                        <a:buClrTx/>
                        <a:buSzTx/>
                        <a:buFontTx/>
                        <a:buNone/>
                        <a:tabLst/>
                      </a:pPr>
                      <a:r>
                        <a:rPr lang="ru-RU" sz="1100" b="1" i="0" u="none" strike="noStrike" cap="none" spc="0" baseline="0" dirty="0" smtClean="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rPr>
                        <a:t>2019 год</a:t>
                      </a:r>
                      <a:endParaRPr lang="ru-RU" sz="1100" b="1" i="0" u="none" strike="noStrike" cap="none" spc="0" baseline="0" dirty="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latinLnBrk="0">
                        <a:lnSpc>
                          <a:spcPct val="107000"/>
                        </a:lnSpc>
                        <a:spcBef>
                          <a:spcPts val="0"/>
                        </a:spcBef>
                        <a:spcAft>
                          <a:spcPts val="0"/>
                        </a:spcAft>
                        <a:buClrTx/>
                        <a:buSzTx/>
                        <a:buFontTx/>
                        <a:buNone/>
                        <a:tabLst/>
                      </a:pPr>
                      <a:r>
                        <a:rPr lang="ru-RU" sz="1100" b="1" i="0" u="none" strike="noStrike" cap="none" spc="0" baseline="0" dirty="0" smtClean="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rPr>
                        <a:t>Краткое описание события</a:t>
                      </a:r>
                      <a:endParaRPr lang="ru-RU" sz="1100" b="1" i="0" u="none" strike="noStrike" cap="none" spc="0" baseline="0" dirty="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285018">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6 июня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Компания «Россети Юг» на Петербургском международном экономическом форуме подписала соглашение о взаимодействии в сфере развития электросетевого комплекса с Республикой Калмыкия. </a:t>
                      </a:r>
                    </a:p>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Подписи в соглашении поставили генеральный директор крупнейшей электросетевой компании Юга страны Борис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Эбзеев</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и временно исполняющий обязанности главы региона Бату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Хасиков</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Соглашение предусматривает сотрудничество в сфере технического перевооружения, модернизации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энергокомплекса</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региона в соответствии с Концепцией «Цифровая трансформация 2030», повышение качества и доступности услуг по передаче электроэнергии и технологическому присоединению, развитие конкурентных рынков сопутствующих услуг. Кроме того, в рамках соглашения стороны совместно проработают параметры долгосрочного тарифного регулирования.</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00721">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7 июня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С июня 2019 года все компании магистрального и распределительного электросетевого комплекса группы компаний «Россети» в корпоративных и маркетинговых коммуникациях, а также на всех носителях фирменного стиля будут использовать новое название, содержащее торговый знак «Россети» и региональную или функциональную привязку.</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5"/>
                  </a:ext>
                </a:extLst>
              </a:tr>
              <a:tr h="525542">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11 июня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Генеральный директор «Россети Юг» Борис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Эбзеев</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награжден Орденом Дружбы за достигнутые трудовые успехи, многолетнюю добросовестную работу и активное участие в подготовке и проведении чемпионата мира по футболу.</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521004"/>
                  </a:ext>
                </a:extLst>
              </a:tr>
              <a:tr h="575590">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13 июня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Специалисты астраханского филиала «Россети Юг» на инженерном научно-промышленном совете при Губернаторе Астраханской области презентовали первый в регионе пилотный проект реконструкции подстанции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Кири</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-Кили», который будет выполнен в рамках реализации концепции «Цифровая трансформация 2030».</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66459901"/>
                  </a:ext>
                </a:extLst>
              </a:tr>
              <a:tr h="700721">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18 июня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Компания «Россети Юг» приобрела 100 % акций электросетевой компании ПАО «ВМЭС», которая осуществляет электроснабжение потребителей г. Волгограда. Теперь волгоградское предприятие становится дочерней структурой «Россети Юг», значительно увеличив её долю присутствия на рынке оказания услуг по передаче электроэнергии Волгоградской области. Акции приобретены по результатам открытых торгов.</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5023953"/>
                  </a:ext>
                </a:extLst>
              </a:tr>
              <a:tr h="700721">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28 июня 2019</a:t>
                      </a:r>
                      <a:endPar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endParaRP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l" defTabSz="914400" rtl="0" latinLnBrk="0">
                        <a:lnSpc>
                          <a:spcPct val="107000"/>
                        </a:lnSpc>
                        <a:spcBef>
                          <a:spcPts val="0"/>
                        </a:spcBef>
                        <a:spcAft>
                          <a:spcPts val="0"/>
                        </a:spcAft>
                        <a:buClrTx/>
                        <a:buSzTx/>
                        <a:buFontTx/>
                        <a:buNone/>
                        <a:tabLst/>
                      </a:pPr>
                      <a:r>
                        <a:rPr lang="ru-RU" sz="1100" b="0" i="0" u="none" strike="noStrike" cap="none" spc="0" baseline="0" dirty="0"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a:t>
                      </a:r>
                      <a:r>
                        <a:rPr lang="ru-RU" sz="1100" b="0" i="0" u="none" strike="noStrike" cap="none" spc="0" baseline="0" dirty="0" err="1"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Россети</a:t>
                      </a:r>
                      <a:r>
                        <a:rPr lang="ru-RU" sz="1100" b="0" i="0" u="none" strike="noStrike" cap="none" spc="0" baseline="0" dirty="0"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Юг» вошла в перечень компаний-</a:t>
                      </a:r>
                      <a:r>
                        <a:rPr lang="ru-RU" sz="1100" b="0" i="0" u="none" strike="noStrike" cap="none" spc="0" baseline="0" dirty="0" err="1"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агрегаторов</a:t>
                      </a:r>
                      <a:r>
                        <a:rPr lang="ru-RU" sz="1100" b="0" i="0" u="none" strike="noStrike" cap="none" spc="0" baseline="0" dirty="0"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отобранных Системным оператором Единой энергетической системы (СО ЕЭС) для участия в пилотном проекте, в рамках которого промышленные потребители электроэнергии могут получить плату за временное снижение энергопотребления (не более 1 МВт) в пиковые часы энергосистемы. Задача </a:t>
                      </a:r>
                      <a:r>
                        <a:rPr lang="ru-RU" sz="1100" b="0" i="0" u="none" strike="noStrike" cap="none" spc="0" baseline="0" dirty="0" err="1"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агрегатора</a:t>
                      </a:r>
                      <a:r>
                        <a:rPr lang="ru-RU" sz="1100" b="0" i="0" u="none" strike="noStrike" cap="none" spc="0" baseline="0" dirty="0"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 объединить группу потребителей и координировать их режимы потребления. </a:t>
                      </a:r>
                      <a:endParaRPr lang="ru-RU" sz="1100" b="0" i="0" u="none" strike="noStrike" cap="none" spc="0" baseline="0" dirty="0">
                        <a:ln>
                          <a:noFill/>
                        </a:ln>
                        <a:solidFill>
                          <a:schemeClr val="tx1"/>
                        </a:solidFill>
                        <a:effectLst/>
                        <a:uFillTx/>
                        <a:latin typeface="PFDinTextCondPro-Light"/>
                        <a:ea typeface="Calibri" panose="020F0502020204030204" pitchFamily="34" charset="0"/>
                        <a:cs typeface="Times New Roman" panose="02020603050405020304" pitchFamily="18" charset="0"/>
                        <a:sym typeface="Calibri"/>
                      </a:endParaRP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052997977"/>
                  </a:ext>
                </a:extLst>
              </a:tr>
            </a:tbl>
          </a:graphicData>
        </a:graphic>
      </p:graphicFrame>
    </p:spTree>
    <p:extLst>
      <p:ext uri="{BB962C8B-B14F-4D97-AF65-F5344CB8AC3E}">
        <p14:creationId xmlns:p14="http://schemas.microsoft.com/office/powerpoint/2010/main" val="152351995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9</a:t>
            </a:fld>
            <a:endParaRPr lang="ru-RU" dirty="0"/>
          </a:p>
        </p:txBody>
      </p:sp>
      <p:sp>
        <p:nvSpPr>
          <p:cNvPr id="2" name="Заголовок 1"/>
          <p:cNvSpPr>
            <a:spLocks noGrp="1"/>
          </p:cNvSpPr>
          <p:nvPr>
            <p:ph type="title"/>
          </p:nvPr>
        </p:nvSpPr>
        <p:spPr>
          <a:xfrm>
            <a:off x="2273182" y="364437"/>
            <a:ext cx="6519126" cy="349201"/>
          </a:xfrm>
        </p:spPr>
        <p:txBody>
          <a:bodyPr/>
          <a:lstStyle/>
          <a:p>
            <a:r>
              <a:rPr lang="ru-RU" dirty="0"/>
              <a:t>КЛЮЧЕВЫЕ </a:t>
            </a:r>
            <a:r>
              <a:rPr lang="ru-RU" dirty="0" smtClean="0"/>
              <a:t>СОБЫТИЯ ЗА 9 МЕСЯЦЕВ 2019 ГОДА</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3466432144"/>
              </p:ext>
            </p:extLst>
          </p:nvPr>
        </p:nvGraphicFramePr>
        <p:xfrm>
          <a:off x="352711" y="1228234"/>
          <a:ext cx="8410470" cy="4839543"/>
        </p:xfrm>
        <a:graphic>
          <a:graphicData uri="http://schemas.openxmlformats.org/drawingml/2006/table">
            <a:tbl>
              <a:tblPr firstRow="1" firstCol="1" bandRow="1"/>
              <a:tblGrid>
                <a:gridCol w="1202957">
                  <a:extLst>
                    <a:ext uri="{9D8B030D-6E8A-4147-A177-3AD203B41FA5}">
                      <a16:colId xmlns:a16="http://schemas.microsoft.com/office/drawing/2014/main" val="20000"/>
                    </a:ext>
                  </a:extLst>
                </a:gridCol>
                <a:gridCol w="7207513">
                  <a:extLst>
                    <a:ext uri="{9D8B030D-6E8A-4147-A177-3AD203B41FA5}">
                      <a16:colId xmlns:a16="http://schemas.microsoft.com/office/drawing/2014/main" val="20001"/>
                    </a:ext>
                  </a:extLst>
                </a:gridCol>
              </a:tblGrid>
              <a:tr h="209125">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latinLnBrk="0">
                        <a:lnSpc>
                          <a:spcPct val="107000"/>
                        </a:lnSpc>
                        <a:spcBef>
                          <a:spcPts val="0"/>
                        </a:spcBef>
                        <a:spcAft>
                          <a:spcPts val="0"/>
                        </a:spcAft>
                        <a:buClrTx/>
                        <a:buSzTx/>
                        <a:buFontTx/>
                        <a:buNone/>
                        <a:tabLst/>
                      </a:pPr>
                      <a:r>
                        <a:rPr lang="ru-RU" sz="1100" b="1" i="0" u="none" strike="noStrike" cap="none" spc="0" baseline="0" dirty="0" smtClean="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rPr>
                        <a:t>2019 год</a:t>
                      </a:r>
                      <a:endParaRPr lang="ru-RU" sz="1100" b="1" i="0" u="none" strike="noStrike" cap="none" spc="0" baseline="0" dirty="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latinLnBrk="0">
                        <a:lnSpc>
                          <a:spcPct val="107000"/>
                        </a:lnSpc>
                        <a:spcBef>
                          <a:spcPts val="0"/>
                        </a:spcBef>
                        <a:spcAft>
                          <a:spcPts val="0"/>
                        </a:spcAft>
                        <a:buClrTx/>
                        <a:buSzTx/>
                        <a:buFontTx/>
                        <a:buNone/>
                        <a:tabLst/>
                      </a:pPr>
                      <a:r>
                        <a:rPr lang="ru-RU" sz="1100" b="1" i="0" u="none" strike="noStrike" cap="none" spc="0" baseline="0" dirty="0" smtClean="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rPr>
                        <a:t>Краткое описание события</a:t>
                      </a:r>
                      <a:endParaRPr lang="ru-RU" sz="1100" b="1" i="0" u="none" strike="noStrike" cap="none" spc="0" baseline="0" dirty="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745402">
                <a:tc>
                  <a:txBody>
                    <a:bodyPr/>
                    <a:lstStyle/>
                    <a:p>
                      <a:pPr>
                        <a:lnSpc>
                          <a:spcPct val="107000"/>
                        </a:lnSpc>
                        <a:spcAft>
                          <a:spcPts val="0"/>
                        </a:spcAft>
                      </a:pPr>
                      <a:r>
                        <a:rPr lang="ru-RU" sz="1100" b="0" strike="noStrike" baseline="0" dirty="0" smtClean="0">
                          <a:solidFill>
                            <a:schemeClr val="tx1"/>
                          </a:solidFill>
                          <a:effectLst/>
                          <a:latin typeface="PF Din Text Cond Pro Light"/>
                          <a:ea typeface="Calibri" panose="020F0502020204030204" pitchFamily="34" charset="0"/>
                          <a:cs typeface="Times New Roman" panose="02020603050405020304" pitchFamily="18" charset="0"/>
                        </a:rPr>
                        <a:t>01 июля 2019</a:t>
                      </a:r>
                      <a:r>
                        <a:rPr lang="ru-RU" sz="1100" b="0" strike="noStrike" baseline="0" dirty="0">
                          <a:solidFill>
                            <a:schemeClr val="tx1"/>
                          </a:solidFill>
                          <a:effectLst/>
                          <a:latin typeface="PF Din Text Cond Pro Light"/>
                          <a:ea typeface="Calibri" panose="020F0502020204030204" pitchFamily="34" charset="0"/>
                          <a:cs typeface="Times New Roman" panose="02020603050405020304" pitchFamily="18" charset="0"/>
                        </a:rPr>
                        <a:t> </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ru-RU" sz="1100" baseline="0" dirty="0" smtClean="0">
                          <a:effectLst/>
                          <a:latin typeface="PF Din Text Cond Pro Light"/>
                          <a:ea typeface="Calibri" panose="020F0502020204030204" pitchFamily="34" charset="0"/>
                          <a:cs typeface="Times New Roman" panose="02020603050405020304" pitchFamily="18" charset="0"/>
                        </a:rPr>
                        <a:t>В серии городских экскурсий «Огни большого города», прошедших с 20 по 28 июня во всех филиалах ПАО «МРСК Юга»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 Юг»), приняли участие свыше 400 человек. Приуроченные ко Дню компании увлекательные исторические туры по Ростову-на-Дону, Волгограду, Астрахани и Элисте под руководством талантливых гидов-экскурсоводов энергетики дарят горожанам уже второй год подряд.</a:t>
                      </a:r>
                    </a:p>
                    <a:p>
                      <a:pPr algn="just">
                        <a:lnSpc>
                          <a:spcPct val="107000"/>
                        </a:lnSpc>
                        <a:spcAft>
                          <a:spcPts val="0"/>
                        </a:spcAft>
                      </a:pPr>
                      <a:endParaRPr lang="ru-RU" sz="1100" baseline="0" dirty="0">
                        <a:effectLst/>
                        <a:latin typeface="PF Din Text Cond Pro Light"/>
                        <a:ea typeface="Calibri" panose="020F0502020204030204" pitchFamily="34" charset="0"/>
                        <a:cs typeface="Times New Roman" panose="02020603050405020304" pitchFamily="18" charset="0"/>
                      </a:endParaRP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00721">
                <a:tc>
                  <a:txBody>
                    <a:bodyPr/>
                    <a:lstStyle/>
                    <a:p>
                      <a:pPr algn="just">
                        <a:lnSpc>
                          <a:spcPct val="107000"/>
                        </a:lnSpc>
                        <a:spcAft>
                          <a:spcPts val="0"/>
                        </a:spcAft>
                      </a:pPr>
                      <a:r>
                        <a:rPr lang="ru-RU" sz="1100" b="0" strike="noStrike" baseline="0" dirty="0" smtClean="0">
                          <a:solidFill>
                            <a:schemeClr val="tx1"/>
                          </a:solidFill>
                          <a:effectLst/>
                          <a:latin typeface="PF Din Text Cond Pro Light"/>
                          <a:ea typeface="Calibri" panose="020F0502020204030204" pitchFamily="34" charset="0"/>
                          <a:cs typeface="Times New Roman" panose="02020603050405020304" pitchFamily="18" charset="0"/>
                        </a:rPr>
                        <a:t>04 июля 2019</a:t>
                      </a:r>
                      <a:r>
                        <a:rPr lang="ru-RU" sz="1100" b="0" strike="noStrike" baseline="0" dirty="0">
                          <a:solidFill>
                            <a:schemeClr val="tx1"/>
                          </a:solidFill>
                          <a:effectLst/>
                          <a:latin typeface="PF Din Text Cond Pro Light"/>
                          <a:ea typeface="Calibri" panose="020F0502020204030204" pitchFamily="34" charset="0"/>
                          <a:cs typeface="Times New Roman" panose="02020603050405020304" pitchFamily="18" charset="0"/>
                        </a:rPr>
                        <a:t> </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just">
                        <a:lnSpc>
                          <a:spcPct val="107000"/>
                        </a:lnSpc>
                        <a:spcAft>
                          <a:spcPts val="0"/>
                        </a:spcAft>
                      </a:pPr>
                      <a:r>
                        <a:rPr lang="ru-RU" sz="1100" baseline="0" dirty="0" smtClean="0">
                          <a:effectLst/>
                          <a:latin typeface="PF Din Text Cond Pro Light"/>
                          <a:ea typeface="Calibri" panose="020F0502020204030204" pitchFamily="34" charset="0"/>
                          <a:cs typeface="Times New Roman" panose="02020603050405020304" pitchFamily="18" charset="0"/>
                        </a:rPr>
                        <a:t>На портале «Светлая страна», который позволяет дистанционно обращаться к энергетикам за решением вопросов, связанных с качеством электроснабжения, количество зарегистрированных потребителей ПАО «МРСК Юга»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 Юг») с начала года выросло более чем в 10 раз и составляет 2,4 тыс. человек.</a:t>
                      </a:r>
                      <a:endParaRPr lang="ru-RU" sz="1100" baseline="0" dirty="0">
                        <a:effectLst/>
                        <a:latin typeface="PF Din Text Cond Pro Light"/>
                        <a:ea typeface="Calibri" panose="020F0502020204030204" pitchFamily="34" charset="0"/>
                        <a:cs typeface="Times New Roman" panose="02020603050405020304" pitchFamily="18" charset="0"/>
                      </a:endParaRP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5"/>
                  </a:ext>
                </a:extLst>
              </a:tr>
              <a:tr h="525542">
                <a:tc>
                  <a:txBody>
                    <a:bodyPr/>
                    <a:lstStyle/>
                    <a:p>
                      <a:pPr>
                        <a:lnSpc>
                          <a:spcPct val="107000"/>
                        </a:lnSpc>
                        <a:spcAft>
                          <a:spcPts val="0"/>
                        </a:spcAft>
                      </a:pPr>
                      <a:r>
                        <a:rPr lang="ru-RU" sz="1100" b="0" strike="noStrike" baseline="0" dirty="0" smtClean="0">
                          <a:solidFill>
                            <a:schemeClr val="tx1"/>
                          </a:solidFill>
                          <a:effectLst/>
                          <a:latin typeface="PF Din Text Cond Pro Light"/>
                          <a:ea typeface="Calibri" panose="020F0502020204030204" pitchFamily="34" charset="0"/>
                          <a:cs typeface="Times New Roman" panose="02020603050405020304" pitchFamily="18" charset="0"/>
                        </a:rPr>
                        <a:t>10 июля 2019</a:t>
                      </a:r>
                      <a:r>
                        <a:rPr lang="ru-RU" sz="1100" b="0" strike="noStrike" baseline="0" dirty="0">
                          <a:solidFill>
                            <a:schemeClr val="tx1"/>
                          </a:solidFill>
                          <a:effectLst/>
                          <a:latin typeface="PF Din Text Cond Pro Light"/>
                          <a:ea typeface="Calibri" panose="020F0502020204030204" pitchFamily="34" charset="0"/>
                          <a:cs typeface="Times New Roman" panose="02020603050405020304" pitchFamily="18" charset="0"/>
                        </a:rPr>
                        <a:t> </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ru-RU" sz="1100" baseline="0" dirty="0" smtClean="0">
                          <a:effectLst/>
                          <a:latin typeface="PF Din Text Cond Pro Light"/>
                          <a:ea typeface="Calibri" panose="020F0502020204030204" pitchFamily="34" charset="0"/>
                          <a:cs typeface="Times New Roman" panose="02020603050405020304" pitchFamily="18" charset="0"/>
                        </a:rPr>
                        <a:t>Главный инженер производственного отделения «Северные электрические сети» ростовского филиала ПАО «МРСК Юга»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 Юг») Александр </a:t>
                      </a:r>
                      <a:r>
                        <a:rPr lang="ru-RU" sz="1100" baseline="0" dirty="0" err="1" smtClean="0">
                          <a:effectLst/>
                          <a:latin typeface="PF Din Text Cond Pro Light"/>
                          <a:ea typeface="Calibri" panose="020F0502020204030204" pitchFamily="34" charset="0"/>
                          <a:cs typeface="Times New Roman" panose="02020603050405020304" pitchFamily="18" charset="0"/>
                        </a:rPr>
                        <a:t>Грицай</a:t>
                      </a:r>
                      <a:r>
                        <a:rPr lang="ru-RU" sz="1100" baseline="0" dirty="0" smtClean="0">
                          <a:effectLst/>
                          <a:latin typeface="PF Din Text Cond Pro Light"/>
                          <a:ea typeface="Calibri" panose="020F0502020204030204" pitchFamily="34" charset="0"/>
                          <a:cs typeface="Times New Roman" panose="02020603050405020304" pitchFamily="18" charset="0"/>
                        </a:rPr>
                        <a:t> награжден нагрудным знаком «Лучший инженер Дона» и дипломом за достижение высоких результатов в труде, подписанным губернатором Ростовской области.</a:t>
                      </a:r>
                      <a:r>
                        <a:rPr lang="ru-RU" sz="1100" baseline="0" dirty="0">
                          <a:effectLst/>
                          <a:latin typeface="PF Din Text Cond Pro Light"/>
                          <a:ea typeface="Calibri" panose="020F0502020204030204" pitchFamily="34" charset="0"/>
                          <a:cs typeface="Times New Roman" panose="02020603050405020304" pitchFamily="18" charset="0"/>
                        </a:rPr>
                        <a:t> </a:t>
                      </a:r>
                      <a:endParaRPr lang="ru-RU" sz="1100" baseline="0" dirty="0" smtClean="0">
                        <a:effectLst/>
                        <a:latin typeface="PF Din Text Cond Pro Light"/>
                        <a:ea typeface="Calibri" panose="020F0502020204030204" pitchFamily="34" charset="0"/>
                        <a:cs typeface="Times New Roman" panose="02020603050405020304" pitchFamily="18" charset="0"/>
                      </a:endParaRPr>
                    </a:p>
                    <a:p>
                      <a:pPr algn="just">
                        <a:lnSpc>
                          <a:spcPct val="107000"/>
                        </a:lnSpc>
                        <a:spcAft>
                          <a:spcPts val="0"/>
                        </a:spcAft>
                      </a:pPr>
                      <a:endParaRPr lang="ru-RU" sz="1100" baseline="0" dirty="0">
                        <a:effectLst/>
                        <a:latin typeface="PF Din Text Cond Pro Light"/>
                        <a:ea typeface="Calibri" panose="020F0502020204030204" pitchFamily="34" charset="0"/>
                        <a:cs typeface="Times New Roman" panose="02020603050405020304" pitchFamily="18" charset="0"/>
                      </a:endParaRP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521004"/>
                  </a:ext>
                </a:extLst>
              </a:tr>
              <a:tr h="706289">
                <a:tc>
                  <a:txBody>
                    <a:bodyPr/>
                    <a:lstStyle/>
                    <a:p>
                      <a:pPr>
                        <a:lnSpc>
                          <a:spcPct val="107000"/>
                        </a:lnSpc>
                        <a:spcAft>
                          <a:spcPts val="0"/>
                        </a:spcAft>
                      </a:pPr>
                      <a:r>
                        <a:rPr lang="ru-RU" sz="1100" b="0" strike="noStrike" baseline="0" dirty="0" smtClean="0">
                          <a:solidFill>
                            <a:schemeClr val="tx1"/>
                          </a:solidFill>
                          <a:effectLst/>
                          <a:latin typeface="PF Din Text Cond Pro Light"/>
                          <a:ea typeface="Calibri" panose="020F0502020204030204" pitchFamily="34" charset="0"/>
                          <a:cs typeface="Times New Roman" panose="02020603050405020304" pitchFamily="18" charset="0"/>
                        </a:rPr>
                        <a:t>17 июля 2019</a:t>
                      </a:r>
                      <a:endParaRPr lang="ru-RU" sz="1100" b="0" strike="noStrike" baseline="0" dirty="0">
                        <a:solidFill>
                          <a:schemeClr val="tx1"/>
                        </a:solidFill>
                        <a:effectLst/>
                        <a:latin typeface="PF Din Text Cond Pro Light"/>
                        <a:ea typeface="Calibri" panose="020F0502020204030204" pitchFamily="34" charset="0"/>
                        <a:cs typeface="Times New Roman" panose="02020603050405020304" pitchFamily="18" charset="0"/>
                      </a:endParaRP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just">
                        <a:lnSpc>
                          <a:spcPct val="107000"/>
                        </a:lnSpc>
                        <a:spcAft>
                          <a:spcPts val="0"/>
                        </a:spcAft>
                      </a:pPr>
                      <a:r>
                        <a:rPr lang="ru-RU" sz="1100" baseline="0" dirty="0" smtClean="0">
                          <a:effectLst/>
                          <a:latin typeface="PF Din Text Cond Pro Light"/>
                          <a:ea typeface="Calibri" panose="020F0502020204030204" pitchFamily="34" charset="0"/>
                          <a:cs typeface="Times New Roman" panose="02020603050405020304" pitchFamily="18" charset="0"/>
                        </a:rPr>
                        <a:t>Годовой отчет ПАО «МРСК Юга»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 Юг») отмечен международной компанией в области коммуникаций (LACP </a:t>
                      </a:r>
                      <a:r>
                        <a:rPr lang="ru-RU" sz="1100" baseline="0" dirty="0" err="1" smtClean="0">
                          <a:effectLst/>
                          <a:latin typeface="PF Din Text Cond Pro Light"/>
                          <a:ea typeface="Calibri" panose="020F0502020204030204" pitchFamily="34" charset="0"/>
                          <a:cs typeface="Times New Roman" panose="02020603050405020304" pitchFamily="18" charset="0"/>
                        </a:rPr>
                        <a:t>Inspire</a:t>
                      </a:r>
                      <a:r>
                        <a:rPr lang="ru-RU" sz="1100" baseline="0" dirty="0" smtClean="0">
                          <a:effectLst/>
                          <a:latin typeface="PF Din Text Cond Pro Light"/>
                          <a:ea typeface="Calibri" panose="020F0502020204030204" pitchFamily="34" charset="0"/>
                          <a:cs typeface="Times New Roman" panose="02020603050405020304" pitchFamily="18" charset="0"/>
                        </a:rPr>
                        <a:t> </a:t>
                      </a:r>
                      <a:r>
                        <a:rPr lang="ru-RU" sz="1100" baseline="0" dirty="0" err="1" smtClean="0">
                          <a:effectLst/>
                          <a:latin typeface="PF Din Text Cond Pro Light"/>
                          <a:ea typeface="Calibri" panose="020F0502020204030204" pitchFamily="34" charset="0"/>
                          <a:cs typeface="Times New Roman" panose="02020603050405020304" pitchFamily="18" charset="0"/>
                        </a:rPr>
                        <a:t>Awards</a:t>
                      </a:r>
                      <a:r>
                        <a:rPr lang="ru-RU" sz="1100" baseline="0" dirty="0" smtClean="0">
                          <a:effectLst/>
                          <a:latin typeface="PF Din Text Cond Pro Light"/>
                          <a:ea typeface="Calibri" panose="020F0502020204030204" pitchFamily="34" charset="0"/>
                          <a:cs typeface="Times New Roman" panose="02020603050405020304" pitchFamily="18" charset="0"/>
                        </a:rPr>
                        <a:t>) «золотой» наградой «За выдающиеся достижения в своей отрасли по разработке годового отчета организации за прошедший финансовый год». Документ также вошел в TOП-100 лучших отчетов мира, заняв 39 строчку рейтинга, и получил высокие отметки в 6 номинациях престижного международного конкурса.</a:t>
                      </a:r>
                      <a:r>
                        <a:rPr lang="ru-RU" sz="1100" baseline="0" dirty="0">
                          <a:effectLst/>
                          <a:latin typeface="PF Din Text Cond Pro Light"/>
                          <a:ea typeface="Calibri" panose="020F0502020204030204" pitchFamily="34" charset="0"/>
                          <a:cs typeface="Times New Roman" panose="02020603050405020304" pitchFamily="18" charset="0"/>
                        </a:rPr>
                        <a:t> </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66459901"/>
                  </a:ext>
                </a:extLst>
              </a:tr>
              <a:tr h="700721">
                <a:tc>
                  <a:txBody>
                    <a:bodyPr/>
                    <a:lstStyle/>
                    <a:p>
                      <a:pPr>
                        <a:lnSpc>
                          <a:spcPct val="107000"/>
                        </a:lnSpc>
                        <a:spcAft>
                          <a:spcPts val="0"/>
                        </a:spcAft>
                      </a:pPr>
                      <a:r>
                        <a:rPr lang="ru-RU" sz="1100" b="0" strike="noStrike" baseline="0" dirty="0" smtClean="0">
                          <a:solidFill>
                            <a:schemeClr val="tx1"/>
                          </a:solidFill>
                          <a:effectLst/>
                          <a:latin typeface="PF Din Text Cond Pro Light"/>
                          <a:ea typeface="Calibri" panose="020F0502020204030204" pitchFamily="34" charset="0"/>
                          <a:cs typeface="Times New Roman" panose="02020603050405020304" pitchFamily="18" charset="0"/>
                        </a:rPr>
                        <a:t>26 июля 2019</a:t>
                      </a:r>
                      <a:r>
                        <a:rPr lang="ru-RU" sz="1100" b="0" strike="noStrike" baseline="0" dirty="0">
                          <a:solidFill>
                            <a:schemeClr val="tx1"/>
                          </a:solidFill>
                          <a:effectLst/>
                          <a:latin typeface="PF Din Text Cond Pro Light"/>
                          <a:ea typeface="Calibri" panose="020F0502020204030204" pitchFamily="34" charset="0"/>
                          <a:cs typeface="Times New Roman" panose="02020603050405020304" pitchFamily="18" charset="0"/>
                        </a:rPr>
                        <a:t> </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ru-RU" sz="1100" baseline="0" dirty="0" smtClean="0">
                          <a:effectLst/>
                          <a:latin typeface="PF Din Text Cond Pro Light"/>
                          <a:ea typeface="Calibri" panose="020F0502020204030204" pitchFamily="34" charset="0"/>
                          <a:cs typeface="Times New Roman" panose="02020603050405020304" pitchFamily="18" charset="0"/>
                        </a:rPr>
                        <a:t>Электросетевая компания ПАО «МРСК Юга»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 Юг») украсила набережную Астрахани граффити на тему электробезопасности. Яркие рисунки на стенах трансформаторной подстанции на Красной набережной появились в результате сотрудничества астраханского филиала компании и художника Александра </a:t>
                      </a:r>
                      <a:r>
                        <a:rPr lang="ru-RU" sz="1100" baseline="0" dirty="0" err="1" smtClean="0">
                          <a:effectLst/>
                          <a:latin typeface="PF Din Text Cond Pro Light"/>
                          <a:ea typeface="Calibri" panose="020F0502020204030204" pitchFamily="34" charset="0"/>
                          <a:cs typeface="Times New Roman" panose="02020603050405020304" pitchFamily="18" charset="0"/>
                        </a:rPr>
                        <a:t>Содка</a:t>
                      </a:r>
                      <a:r>
                        <a:rPr lang="ru-RU" sz="1100" baseline="0" dirty="0" smtClean="0">
                          <a:effectLst/>
                          <a:latin typeface="PF Din Text Cond Pro Light"/>
                          <a:ea typeface="Calibri" panose="020F0502020204030204" pitchFamily="34" charset="0"/>
                          <a:cs typeface="Times New Roman" panose="02020603050405020304" pitchFamily="18" charset="0"/>
                        </a:rPr>
                        <a:t> из команды паблик-арт «Чилим».</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5023953"/>
                  </a:ext>
                </a:extLst>
              </a:tr>
              <a:tr h="700721">
                <a:tc>
                  <a:txBody>
                    <a:bodyPr/>
                    <a:lstStyle/>
                    <a:p>
                      <a:pPr>
                        <a:lnSpc>
                          <a:spcPct val="107000"/>
                        </a:lnSpc>
                        <a:spcAft>
                          <a:spcPts val="0"/>
                        </a:spcAft>
                      </a:pPr>
                      <a:r>
                        <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rPr>
                        <a:t>1</a:t>
                      </a:r>
                      <a:r>
                        <a:rPr lang="ru-RU" sz="1100" b="0" baseline="0" dirty="0" smtClean="0">
                          <a:solidFill>
                            <a:schemeClr val="tx1"/>
                          </a:solidFill>
                          <a:effectLst/>
                          <a:latin typeface="PF Din Text Cond Pro Light"/>
                          <a:ea typeface="Calibri" panose="020F0502020204030204" pitchFamily="34" charset="0"/>
                          <a:cs typeface="Times New Roman" panose="02020603050405020304" pitchFamily="18" charset="0"/>
                        </a:rPr>
                        <a:t> </a:t>
                      </a:r>
                      <a:r>
                        <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rPr>
                        <a:t>Августа </a:t>
                      </a:r>
                      <a:r>
                        <a:rPr lang="ru-RU" sz="1100" b="0" baseline="0" dirty="0" smtClean="0">
                          <a:solidFill>
                            <a:schemeClr val="tx1"/>
                          </a:solidFill>
                          <a:effectLst/>
                          <a:latin typeface="PF Din Text Cond Pro Light"/>
                          <a:ea typeface="Calibri" panose="020F0502020204030204" pitchFamily="34" charset="0"/>
                          <a:cs typeface="Times New Roman" panose="02020603050405020304" pitchFamily="18" charset="0"/>
                        </a:rPr>
                        <a:t>2019</a:t>
                      </a:r>
                      <a:endPar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endParaRPr>
                    </a:p>
                    <a:p>
                      <a:pPr>
                        <a:lnSpc>
                          <a:spcPct val="107000"/>
                        </a:lnSpc>
                        <a:spcAft>
                          <a:spcPts val="0"/>
                        </a:spcAft>
                      </a:pPr>
                      <a:r>
                        <a:rPr lang="ru-RU" sz="1100" b="0" baseline="0" dirty="0">
                          <a:solidFill>
                            <a:schemeClr val="tx1"/>
                          </a:solidFill>
                          <a:effectLst/>
                          <a:latin typeface="PF Din Text Cond Pro Light"/>
                          <a:ea typeface="Calibri" panose="020F0502020204030204" pitchFamily="34" charset="0"/>
                          <a:cs typeface="Times New Roman" panose="02020603050405020304" pitchFamily="18" charset="0"/>
                        </a:rPr>
                        <a:t> </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just">
                        <a:lnSpc>
                          <a:spcPct val="107000"/>
                        </a:lnSpc>
                        <a:spcAft>
                          <a:spcPts val="0"/>
                        </a:spcAft>
                      </a:pPr>
                      <a:r>
                        <a:rPr lang="ru-RU" sz="1100" baseline="0" dirty="0" smtClean="0">
                          <a:effectLst/>
                          <a:latin typeface="PF Din Text Cond Pro Light"/>
                          <a:ea typeface="Calibri" panose="020F0502020204030204" pitchFamily="34" charset="0"/>
                          <a:cs typeface="Times New Roman" panose="02020603050405020304" pitchFamily="18" charset="0"/>
                        </a:rPr>
                        <a:t>Компания ПАО «МРСК Юга»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 Юг») вошла в десятку самых прозрачных компаний России по итогам исследования Российской Региональной Сети (РРС) по интегрированной отчетности. По сравнению с прошлым годом, региональная электросетевая компания с 57 места поднялась сразу на 8 строчку рейтинга корпоративной прозрачности, повысив свои показатели на 11,8 баллов. Это второй по динамике роста прозрачности показатель.  Компания стала единственным представителем группы компаний «</a:t>
                      </a:r>
                      <a:r>
                        <a:rPr lang="ru-RU" sz="1100" baseline="0" dirty="0" err="1" smtClean="0">
                          <a:effectLst/>
                          <a:latin typeface="PF Din Text Cond Pro Light"/>
                          <a:ea typeface="Calibri" panose="020F0502020204030204" pitchFamily="34" charset="0"/>
                          <a:cs typeface="Times New Roman" panose="02020603050405020304" pitchFamily="18" charset="0"/>
                        </a:rPr>
                        <a:t>Россети</a:t>
                      </a:r>
                      <a:r>
                        <a:rPr lang="ru-RU" sz="1100" baseline="0" dirty="0" smtClean="0">
                          <a:effectLst/>
                          <a:latin typeface="PF Din Text Cond Pro Light"/>
                          <a:ea typeface="Calibri" panose="020F0502020204030204" pitchFamily="34" charset="0"/>
                          <a:cs typeface="Times New Roman" panose="02020603050405020304" pitchFamily="18" charset="0"/>
                        </a:rPr>
                        <a:t>» в ТОП-10 рейтинга.</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395160287"/>
                  </a:ext>
                </a:extLst>
              </a:tr>
            </a:tbl>
          </a:graphicData>
        </a:graphic>
      </p:graphicFrame>
    </p:spTree>
    <p:extLst>
      <p:ext uri="{BB962C8B-B14F-4D97-AF65-F5344CB8AC3E}">
        <p14:creationId xmlns:p14="http://schemas.microsoft.com/office/powerpoint/2010/main" val="116747122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Россети пр100">
  <a:themeElements>
    <a:clrScheme name="Россети Пр100">
      <a:dk1>
        <a:srgbClr val="000000"/>
      </a:dk1>
      <a:lt1>
        <a:srgbClr val="FFFFFF"/>
      </a:lt1>
      <a:dk2>
        <a:srgbClr val="618FC5"/>
      </a:dk2>
      <a:lt2>
        <a:srgbClr val="0F5994"/>
      </a:lt2>
      <a:accent1>
        <a:srgbClr val="A7A7A7"/>
      </a:accent1>
      <a:accent2>
        <a:srgbClr val="D7603A"/>
      </a:accent2>
      <a:accent3>
        <a:srgbClr val="D73C33"/>
      </a:accent3>
      <a:accent4>
        <a:srgbClr val="1DA117"/>
      </a:accent4>
      <a:accent5>
        <a:srgbClr val="DFEBF7"/>
      </a:accent5>
      <a:accent6>
        <a:srgbClr val="725099"/>
      </a:accent6>
      <a:hlink>
        <a:srgbClr val="0000FF"/>
      </a:hlink>
      <a:folHlink>
        <a:srgbClr val="FF00FF"/>
      </a:folHlink>
    </a:clrScheme>
    <a:fontScheme name="Тема Office">
      <a:majorFont>
        <a:latin typeface="Calibri"/>
        <a:ea typeface="Calibri"/>
        <a:cs typeface="Calibri"/>
      </a:majorFont>
      <a:minorFont>
        <a:latin typeface="Helvetica"/>
        <a:ea typeface="Helvetica"/>
        <a:cs typeface="Helvetica"/>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Тема Office">
      <a:majorFont>
        <a:latin typeface="Calibri"/>
        <a:ea typeface="Calibri"/>
        <a:cs typeface="Calibri"/>
      </a:majorFont>
      <a:minorFont>
        <a:latin typeface="Helvetica"/>
        <a:ea typeface="Helvetica"/>
        <a:cs typeface="Helvetica"/>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7156</TotalTime>
  <Words>12665</Words>
  <Application>Microsoft Office PowerPoint</Application>
  <PresentationFormat>Экран (4:3)</PresentationFormat>
  <Paragraphs>2170</Paragraphs>
  <Slides>61</Slides>
  <Notes>27</Notes>
  <HiddenSlides>0</HiddenSlides>
  <MMClips>0</MMClips>
  <ScaleCrop>false</ScaleCrop>
  <HeadingPairs>
    <vt:vector size="8" baseType="variant">
      <vt:variant>
        <vt:lpstr>Использованные шрифты</vt:lpstr>
      </vt:variant>
      <vt:variant>
        <vt:i4>12</vt:i4>
      </vt:variant>
      <vt:variant>
        <vt:lpstr>Тема</vt:lpstr>
      </vt:variant>
      <vt:variant>
        <vt:i4>2</vt:i4>
      </vt:variant>
      <vt:variant>
        <vt:lpstr>Внедренные серверы OLE</vt:lpstr>
      </vt:variant>
      <vt:variant>
        <vt:i4>2</vt:i4>
      </vt:variant>
      <vt:variant>
        <vt:lpstr>Заголовки слайдов</vt:lpstr>
      </vt:variant>
      <vt:variant>
        <vt:i4>61</vt:i4>
      </vt:variant>
    </vt:vector>
  </HeadingPairs>
  <TitlesOfParts>
    <vt:vector size="77" baseType="lpstr">
      <vt:lpstr>Arial</vt:lpstr>
      <vt:lpstr>Arial Narrow</vt:lpstr>
      <vt:lpstr>Calibri</vt:lpstr>
      <vt:lpstr>Calibri Light</vt:lpstr>
      <vt:lpstr>Helvetica</vt:lpstr>
      <vt:lpstr>PF Din Text Comp Pro Medium</vt:lpstr>
      <vt:lpstr>PF Din Text Cond Pro Light</vt:lpstr>
      <vt:lpstr>PF Din Text Cond Pro Medium</vt:lpstr>
      <vt:lpstr>PFDinTextCondPro-Light</vt:lpstr>
      <vt:lpstr>PFDinTextCondPro-Medium</vt:lpstr>
      <vt:lpstr>PFDinTextCondPro-Regular</vt:lpstr>
      <vt:lpstr>Times New Roman</vt:lpstr>
      <vt:lpstr>Россети пр100</vt:lpstr>
      <vt:lpstr>Тема Office</vt:lpstr>
      <vt:lpstr>Лист</vt:lpstr>
      <vt:lpstr>Диаграмма</vt:lpstr>
      <vt:lpstr>Презентация PowerPoint</vt:lpstr>
      <vt:lpstr>СОДЕРЖАНИЕ</vt:lpstr>
      <vt:lpstr>КЛЮЧЕВЫЕ НОВОСТИ</vt:lpstr>
      <vt:lpstr>КЛЮЧЕВЫЕ СОБЫТИЯ ЗА 9 МЕСЯЦЕВ 2019 ГОДА</vt:lpstr>
      <vt:lpstr>КЛЮЧЕВЫЕ СОБЫТИЯ ЗА 9 МЕСЯЦЕВ 2019 ГОДА</vt:lpstr>
      <vt:lpstr>КЛЮЧЕВЫЕ СОБЫТИЯ ЗА 9 МЕСЯЦЕВ 2019 ГОДА</vt:lpstr>
      <vt:lpstr>КЛЮЧЕВЫЕ СОБЫТИЯ ЗА 9 МЕСЯЦЕВ 2019 ГОДА</vt:lpstr>
      <vt:lpstr>КЛЮЧЕВЫЕ СОБЫТИЯ ЗА 9 МЕСЯЦЕВ 2019 ГОДА</vt:lpstr>
      <vt:lpstr>КЛЮЧЕВЫЕ СОБЫТИЯ ЗА 9 МЕСЯЦЕВ 2019 ГОДА</vt:lpstr>
      <vt:lpstr>КЛЮЧЕВЫЕ СОБЫТИЯ ЗА 9 МЕСЯЦЕВ 2019 ГОДА</vt:lpstr>
      <vt:lpstr>КЛЮЧЕВЫЕ СОБЫТИЯ ЗА 9 МЕСЯЦЕВ 2019 ГОДА</vt:lpstr>
      <vt:lpstr>СТРУКТУРА АКЦИОНЕРНОГО КАПИТАЛА</vt:lpstr>
      <vt:lpstr>СТРУКТУРА АКЦИОНЕРНОГО КАПИТАЛА</vt:lpstr>
      <vt:lpstr>СТРУКТУРА ФКЦИОНЕРНОГО КАПИТАЛА</vt:lpstr>
      <vt:lpstr>ФОНДОВЫЙ РЫНОК</vt:lpstr>
      <vt:lpstr>ФОНДОВЫЙ РЫНОК</vt:lpstr>
      <vt:lpstr>РЕШЕНИЯ, ПРИНЯТЫЕ СОВЕТОМ ДИРЕКТОРОВ</vt:lpstr>
      <vt:lpstr>РЕШЕНИЯ, ПРИНЯТЫЕ СОВЕТОМ ДИРЕКТОРОВ</vt:lpstr>
      <vt:lpstr>РЕШЕНИЯ, ПРИНЯТЫЕ СОВЕТОМ ДИРЕКТОРОВ</vt:lpstr>
      <vt:lpstr>РЕШЕНИЯ, ПРИНЯТЫЕ СОВЕТОМ ДИРЕКТОРОВ</vt:lpstr>
      <vt:lpstr>ОСНОВНЫЕ ФИНАНСОВО-ЭКОНОМИЧЕСКИЕ ПОКАЗАТЕЛИ</vt:lpstr>
      <vt:lpstr>ОСНОВНЫЕ ФИНАНСОВО-ЭКОНОМИЧЕСКИЕ ПОКАЗАТЕЛИ</vt:lpstr>
      <vt:lpstr>ОСНОВНЫЕ ФИНАНСОВО-ЭКОНОМИЧЕСКИЕ ПОКАЗАТЕЛИ</vt:lpstr>
      <vt:lpstr>ОСНОВНЫЕ ФИНАНСОВО-ЭКОНОМИЧЕСКИЕ ПОКАЗАТЕЛИ</vt:lpstr>
      <vt:lpstr>ОСНОВНЫЕ ФИНАНСОВО-ЭКОНОМИЧЕСКИЕ ПОКАЗАТЕЛИ</vt:lpstr>
      <vt:lpstr>ОСНОВНЫЕ ФИНАНСОВО-ЭКОНОМИЧЕСКИЕ ПОКАЗАТЕЛИ</vt:lpstr>
      <vt:lpstr>ОСНОВНЫЕ ФИНАНСОВО-ЭКОНОМИЧЕСКИЕ ПОКАЗАТЕЛИ</vt:lpstr>
      <vt:lpstr>ОСНОВНЫЕ ФИНАНСОВО-ЭКОНОМИЧЕСКИЕ ПОКАЗАТЕЛИ</vt:lpstr>
      <vt:lpstr>ПЕРЕХОД КОМПАНИИ НА НОВУЮ СИСТЕМУ ТАРИФНОГО РЕГУЛИРОВАНИЯ</vt:lpstr>
      <vt:lpstr>ПЕРЕХОД НА НОВУЮ СИСТЕМУ ТАРИФНОГО РЕГУЛИРОВАНИЯ (МЕТОД ДОЛГОСРОЧНОЙ ИНДЕКСАЦИИ НВВ)</vt:lpstr>
      <vt:lpstr>РЕГУЛИРОВАНИЕ МЕТОДОМ ДОЛГОСРОРЧНОЙ ИНДЕКСАЦИИ НЕОБХОДИМОЙ ВАЛОВОЙ ВЫРУЧКИ (НВВ)</vt:lpstr>
      <vt:lpstr>РЕГУЛИРОВАНИЕ МЕТОДОМ ДОЛГОСРОЧНОЙ ИНДЕКСАЦИИ НЕОБХОДИМОЙ ВАЛОВОЙ ВЫРУЧКИ (НВВ)</vt:lpstr>
      <vt:lpstr>РЕГУЛИРОВАНИЕ МЕТОДОМ ДОЛГОСРОЧНОЙ ИНДЕКСАЦИИ НЕОБХОДИМОЙ ВАЛОВОЙ ВЫРУЧКИ (НВВ)</vt:lpstr>
      <vt:lpstr>РЕГУЛИРОВАНИЕ МЕТОДОМ ДОЛГОСРОЧНОЙ ИНДЕКСАЦИИ НЕОБХОДИМОЙ ВАЛОВОЙ ВЫРУЧКИ (НВВ)</vt:lpstr>
      <vt:lpstr>РЕГУЛИРОВАНИЕ МЕТОДОМ ДОЛГОСРОЧНОЙ ИНДЕКСАЦИИ НЕОБХОДИМОЙ ВАЛОВОЙ ВЫРУЧКИ (НВВ)</vt:lpstr>
      <vt:lpstr>ИТОГИ ТАРИФНОГО РЕГУЛИРОВАНИЯ</vt:lpstr>
      <vt:lpstr>ИТОГИ ТАРИФНОГО РЕГУЛИРОВАНИЯ</vt:lpstr>
      <vt:lpstr>ОСНОВНЫЕ ТЕХНИЧЕСКИЕ ХАРАКТЕРИСТИКИ АКТИВОВ</vt:lpstr>
      <vt:lpstr>ОСНОВНЫЕ ТЕХНИЧЕСКИЕ ХАРАКТЕРИСТИКИ АКТИВОВ</vt:lpstr>
      <vt:lpstr>ОСНОВНЫЕ ПОКАЗАТЕЛИ ТРАНСПОРТА ЭЛЕКТРИЧЕСКОЙ ЭНЕРГИИ</vt:lpstr>
      <vt:lpstr>ОСНОВНЫЕ ПОКАЗАТЕЛИ ТРАНСПОРТА ЭЛЕКТРОЭНЕРГИИ</vt:lpstr>
      <vt:lpstr>ИНВЕСТИЦИОННАЯ ДЕЯТЕЛЬНОСТЬ</vt:lpstr>
      <vt:lpstr>ИНВЕСТИЦИОННАЯ ДЕЯТЕЛЬНОСТЬ</vt:lpstr>
      <vt:lpstr>ИНВЕСТИЦИОННАЯ ДЕЯТЕЛЬНОСТЬ</vt:lpstr>
      <vt:lpstr>РЕАЛИЗОВАННЫЕ ПРОЕКТЫ</vt:lpstr>
      <vt:lpstr>РЕАЛИЗОВАННЫЕ ПРОЕКТЫ</vt:lpstr>
      <vt:lpstr>РЕАЛИЗОВАННЫЕ ПРОЕКТЫ</vt:lpstr>
      <vt:lpstr>РЕАЛИЗОВАННЫЕ ПРОЕКТЫ</vt:lpstr>
      <vt:lpstr>РЕАЛИЗОВАННЫЕ ПРОЕКТЫ</vt:lpstr>
      <vt:lpstr>РЕАЛИЗОВАННЫЕ ПРОЕКТЫ</vt:lpstr>
      <vt:lpstr>РЕАЛИЗОВАННЫЕ ПРОЕКТЫ</vt:lpstr>
      <vt:lpstr>РЕАЛИЗОВАННЫЕ ПРОЕКТЫ</vt:lpstr>
      <vt:lpstr>РЕАЛИЗОВАННЫЕ ПРОЕКТЫ</vt:lpstr>
      <vt:lpstr>РЕАЛИЗОВАННЫЕ ПРОЕКТЫ</vt:lpstr>
      <vt:lpstr>РЕАЛИЗОВАННЫЕ ПРОЕКТЫ</vt:lpstr>
      <vt:lpstr>РЕАЛИЗОВАННЫЕ ПРОЕКТЫ</vt:lpstr>
      <vt:lpstr>РЕАЛИЗОВАННЫЕ ПРОЕКТЫ</vt:lpstr>
      <vt:lpstr>РЕАЛИЗОВАННЫЕ ПРОЕКТЫ</vt:lpstr>
      <vt:lpstr>РЕАЛИЗОВАННЫЕ ПРОЕКТЫ</vt:lpstr>
      <vt:lpstr>РЕАЛИЗОВАННЫЕ ПРОЕКТЫ</vt:lpstr>
      <vt:lpstr>КОНТАКТЫ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Воронцова Анастасия Павловна</dc:creator>
  <cp:lastModifiedBy>Целикова Елена Григорьевна</cp:lastModifiedBy>
  <cp:revision>859</cp:revision>
  <cp:lastPrinted>2019-08-20T13:14:17Z</cp:lastPrinted>
  <dcterms:modified xsi:type="dcterms:W3CDTF">2019-11-22T13:25:51Z</dcterms:modified>
</cp:coreProperties>
</file>